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7" r:id="rId1"/>
  </p:sldMasterIdLst>
  <p:notesMasterIdLst>
    <p:notesMasterId r:id="rId46"/>
  </p:notesMasterIdLst>
  <p:handoutMasterIdLst>
    <p:handoutMasterId r:id="rId47"/>
  </p:handoutMasterIdLst>
  <p:sldIdLst>
    <p:sldId id="256" r:id="rId2"/>
    <p:sldId id="310" r:id="rId3"/>
    <p:sldId id="258" r:id="rId4"/>
    <p:sldId id="263" r:id="rId5"/>
    <p:sldId id="259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77" r:id="rId14"/>
    <p:sldId id="272" r:id="rId15"/>
    <p:sldId id="276" r:id="rId16"/>
    <p:sldId id="273" r:id="rId17"/>
    <p:sldId id="274" r:id="rId18"/>
    <p:sldId id="275" r:id="rId19"/>
    <p:sldId id="279" r:id="rId20"/>
    <p:sldId id="280" r:id="rId21"/>
    <p:sldId id="282" r:id="rId22"/>
    <p:sldId id="283" r:id="rId23"/>
    <p:sldId id="281" r:id="rId24"/>
    <p:sldId id="284" r:id="rId25"/>
    <p:sldId id="285" r:id="rId26"/>
    <p:sldId id="287" r:id="rId27"/>
    <p:sldId id="286" r:id="rId28"/>
    <p:sldId id="288" r:id="rId29"/>
    <p:sldId id="290" r:id="rId30"/>
    <p:sldId id="289" r:id="rId31"/>
    <p:sldId id="291" r:id="rId32"/>
    <p:sldId id="292" r:id="rId33"/>
    <p:sldId id="294" r:id="rId34"/>
    <p:sldId id="293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1" r:id="rId44"/>
    <p:sldId id="30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9"/>
    <p:restoredTop sz="94719"/>
  </p:normalViewPr>
  <p:slideViewPr>
    <p:cSldViewPr snapToGrid="0">
      <p:cViewPr>
        <p:scale>
          <a:sx n="115" d="100"/>
          <a:sy n="115" d="100"/>
        </p:scale>
        <p:origin x="528" y="9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0C5AA12-A902-B469-77ED-0C55348374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82A783-F441-33D9-2D78-F26C1CF9D4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3D586-BCA4-B741-9DE8-3B8414AAA591}" type="datetimeFigureOut">
              <a:rPr lang="en-US" smtClean="0"/>
              <a:t>7/17/25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5BB65-560E-9798-62AB-407F407423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A2373-8922-1ED8-A735-BC9BB644C0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BAA80-AC77-1048-B8E4-09F8378FE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482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D5CA5-C9A4-A946-AB10-A36C1F548477}" type="datetimeFigureOut">
              <a:rPr lang="en-US" smtClean="0"/>
              <a:t>7/17/25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22195-D48C-4C48-99C1-593014FDF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42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22195-D48C-4C48-99C1-593014FDF2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73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683EF05-CCE4-D34B-BCF2-62AC06FB2716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94F3795-524D-264C-AB30-968C3C40DDE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861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2351" y="176224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72971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1892595"/>
            <a:ext cx="9601196" cy="39832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EF05-CCE4-D34B-BCF2-62AC06FB2716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3795-524D-264C-AB30-968C3C40DDE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DD346-E8E7-CB67-7E61-144085A356A0}"/>
              </a:ext>
            </a:extLst>
          </p:cNvPr>
          <p:cNvSpPr/>
          <p:nvPr userDrawn="1"/>
        </p:nvSpPr>
        <p:spPr>
          <a:xfrm>
            <a:off x="0" y="0"/>
            <a:ext cx="322118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C17065-A218-DDE7-7CA6-56E8EEFDEC37}"/>
              </a:ext>
            </a:extLst>
          </p:cNvPr>
          <p:cNvSpPr/>
          <p:nvPr userDrawn="1"/>
        </p:nvSpPr>
        <p:spPr>
          <a:xfrm>
            <a:off x="11869880" y="0"/>
            <a:ext cx="322118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764F7F-4684-AA3E-AC01-C5E4A9CCB6BA}"/>
              </a:ext>
            </a:extLst>
          </p:cNvPr>
          <p:cNvSpPr/>
          <p:nvPr userDrawn="1"/>
        </p:nvSpPr>
        <p:spPr>
          <a:xfrm rot="16200000">
            <a:off x="5934941" y="-5612823"/>
            <a:ext cx="322118" cy="1154776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434635-8933-5BE1-861B-52043F319952}"/>
              </a:ext>
            </a:extLst>
          </p:cNvPr>
          <p:cNvSpPr/>
          <p:nvPr userDrawn="1"/>
        </p:nvSpPr>
        <p:spPr>
          <a:xfrm rot="16200000">
            <a:off x="5934940" y="923059"/>
            <a:ext cx="322118" cy="1154776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00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6978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EF05-CCE4-D34B-BCF2-62AC06FB2716}" type="datetimeFigureOut">
              <a:rPr lang="en-US" smtClean="0"/>
              <a:t>7/17/25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3795-524D-264C-AB30-968C3C40DDE4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5EFD0-435D-AA0E-90B1-6F05AAA12E56}"/>
              </a:ext>
            </a:extLst>
          </p:cNvPr>
          <p:cNvCxnSpPr/>
          <p:nvPr userDrawn="1"/>
        </p:nvCxnSpPr>
        <p:spPr>
          <a:xfrm>
            <a:off x="1392351" y="176224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EAA1814-B03E-1F12-180C-A14A32E28EE1}"/>
              </a:ext>
            </a:extLst>
          </p:cNvPr>
          <p:cNvSpPr/>
          <p:nvPr userDrawn="1"/>
        </p:nvSpPr>
        <p:spPr>
          <a:xfrm>
            <a:off x="0" y="0"/>
            <a:ext cx="322118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BF5FA6-263F-A635-7AED-BF21D0357062}"/>
              </a:ext>
            </a:extLst>
          </p:cNvPr>
          <p:cNvSpPr/>
          <p:nvPr userDrawn="1"/>
        </p:nvSpPr>
        <p:spPr>
          <a:xfrm>
            <a:off x="11869880" y="0"/>
            <a:ext cx="322118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631AD7-A33C-8D28-F3BC-28C8AC3F46BD}"/>
              </a:ext>
            </a:extLst>
          </p:cNvPr>
          <p:cNvSpPr/>
          <p:nvPr userDrawn="1"/>
        </p:nvSpPr>
        <p:spPr>
          <a:xfrm rot="16200000">
            <a:off x="5934941" y="-5612823"/>
            <a:ext cx="322118" cy="1154776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4785E7-EE10-81C1-9246-9E09C99B7F24}"/>
              </a:ext>
            </a:extLst>
          </p:cNvPr>
          <p:cNvSpPr/>
          <p:nvPr userDrawn="1"/>
        </p:nvSpPr>
        <p:spPr>
          <a:xfrm rot="16200000">
            <a:off x="5934940" y="923059"/>
            <a:ext cx="322118" cy="1154776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37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EF05-CCE4-D34B-BCF2-62AC06FB2716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3795-524D-264C-AB30-968C3C40DDE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718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2006205"/>
            <a:ext cx="9601196" cy="803938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EF05-CCE4-D34B-BCF2-62AC06FB2716}" type="datetimeFigureOut">
              <a:rPr lang="en-US" smtClean="0"/>
              <a:t>7/17/25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3795-524D-264C-AB30-968C3C40DDE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2351" y="2874643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26137A-7863-6021-13E2-A46DFCC991AE}"/>
              </a:ext>
            </a:extLst>
          </p:cNvPr>
          <p:cNvCxnSpPr/>
          <p:nvPr userDrawn="1"/>
        </p:nvCxnSpPr>
        <p:spPr>
          <a:xfrm>
            <a:off x="1392351" y="4290390"/>
            <a:ext cx="9407298" cy="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477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683EF05-CCE4-D34B-BCF2-62AC06FB2716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94F3795-524D-264C-AB30-968C3C40D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17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3" r:id="rId3"/>
    <p:sldLayoutId id="2147484040" r:id="rId4"/>
    <p:sldLayoutId id="2147484055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3F76-2412-FFCF-C7E2-5DCAACF4D0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Frontier of Multimodal Reasoning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F6B5FB-4DCF-5167-C2E4-D88FE4D871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Speaker: </a:t>
            </a:r>
            <a:r>
              <a:rPr lang="en-US" dirty="0" err="1"/>
              <a:t>Wenhu</a:t>
            </a:r>
            <a:r>
              <a:rPr lang="en-US" dirty="0"/>
              <a:t> Chen</a:t>
            </a:r>
          </a:p>
        </p:txBody>
      </p:sp>
      <p:pic>
        <p:nvPicPr>
          <p:cNvPr id="1026" name="Picture 2" descr="University of Waterloo - Wikipedia">
            <a:extLst>
              <a:ext uri="{FF2B5EF4-FFF2-40B4-BE49-F238E27FC236}">
                <a16:creationId xmlns:a16="http://schemas.microsoft.com/office/drawing/2014/main" id="{46835605-9FBB-052F-C107-FB6215515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628" y="4151084"/>
            <a:ext cx="827315" cy="82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ctor Institute_Logo - The Michener Institute">
            <a:extLst>
              <a:ext uri="{FF2B5EF4-FFF2-40B4-BE49-F238E27FC236}">
                <a16:creationId xmlns:a16="http://schemas.microsoft.com/office/drawing/2014/main" id="{7096BED9-B327-01C6-69CB-598AB4C3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886" y="4151084"/>
            <a:ext cx="2078716" cy="85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690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CAFA6-1002-A09E-334D-C2070CD8E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Stage 1.2: Utilizing Google Lens Search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BC89561-28D3-987F-3C5D-4A93A38A2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114" y="2041156"/>
            <a:ext cx="5353000" cy="3983038"/>
          </a:xfrm>
        </p:spPr>
      </p:pic>
    </p:spTree>
    <p:extLst>
      <p:ext uri="{BB962C8B-B14F-4D97-AF65-F5344CB8AC3E}">
        <p14:creationId xmlns:p14="http://schemas.microsoft.com/office/powerpoint/2010/main" val="2727374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2AF2F-D752-9422-843A-775730B8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Stage 1.3: Parsing Accessibility Tree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3A0A83-F018-FFF3-FD5A-742C40C03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9680" y="1796605"/>
            <a:ext cx="3903919" cy="441953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83F2FF-0A52-5EF9-642A-87EC3E6198A5}"/>
              </a:ext>
            </a:extLst>
          </p:cNvPr>
          <p:cNvSpPr txBox="1"/>
          <p:nvPr/>
        </p:nvSpPr>
        <p:spPr>
          <a:xfrm>
            <a:off x="6602818" y="2923954"/>
            <a:ext cx="39039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Extract Meaning Text and Image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Organize the content as a Tree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Greatly Reduce Tokens</a:t>
            </a:r>
          </a:p>
        </p:txBody>
      </p:sp>
    </p:spTree>
    <p:extLst>
      <p:ext uri="{BB962C8B-B14F-4D97-AF65-F5344CB8AC3E}">
        <p14:creationId xmlns:p14="http://schemas.microsoft.com/office/powerpoint/2010/main" val="1178189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A978-8F8C-A887-BCE3-E6594A8E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Stage 1.4: Image-Question-Answer Extraction 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6CC55E76-1D78-4C5B-7D1B-D31C33C0F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70"/>
          <a:stretch/>
        </p:blipFill>
        <p:spPr>
          <a:xfrm>
            <a:off x="1465523" y="3116668"/>
            <a:ext cx="4087207" cy="1509824"/>
          </a:xfrm>
          <a:prstGeom prst="rect">
            <a:avLst/>
          </a:prstGeom>
        </p:spPr>
      </p:pic>
      <p:pic>
        <p:nvPicPr>
          <p:cNvPr id="7170" name="Picture 2" descr="Gemini (Google) Logo Free Download S... · LobeHub">
            <a:extLst>
              <a:ext uri="{FF2B5EF4-FFF2-40B4-BE49-F238E27FC236}">
                <a16:creationId xmlns:a16="http://schemas.microsoft.com/office/drawing/2014/main" id="{EDA784C5-08CD-6022-2109-EF5E21A49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813" y="3563236"/>
            <a:ext cx="1453117" cy="54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EAFD5AB-9A59-9E13-C1E7-64B681937D27}"/>
              </a:ext>
            </a:extLst>
          </p:cNvPr>
          <p:cNvSpPr/>
          <p:nvPr/>
        </p:nvSpPr>
        <p:spPr>
          <a:xfrm>
            <a:off x="5667154" y="3694814"/>
            <a:ext cx="308344" cy="281763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66E7E05-1116-0C56-6565-537A46DBE3B6}"/>
              </a:ext>
            </a:extLst>
          </p:cNvPr>
          <p:cNvSpPr/>
          <p:nvPr/>
        </p:nvSpPr>
        <p:spPr>
          <a:xfrm>
            <a:off x="8315669" y="3694813"/>
            <a:ext cx="308344" cy="281763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5F00479D-3EC8-56EE-0938-4247F0A9DB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91" t="67370" r="8463"/>
          <a:stretch/>
        </p:blipFill>
        <p:spPr>
          <a:xfrm>
            <a:off x="8835657" y="3116668"/>
            <a:ext cx="1935126" cy="150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41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C2A4-FFB7-0A6A-9758-3B951DCB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Stage 2.1: Answer Refinement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FB48C-F84D-8EBD-F64A-CA2EEADAE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refine the extracted answers.</a:t>
            </a:r>
          </a:p>
          <a:p>
            <a:pPr lvl="1"/>
            <a:r>
              <a:rPr lang="en-US" dirty="0"/>
              <a:t>Generate multiple responses with GPT-4o</a:t>
            </a:r>
          </a:p>
          <a:p>
            <a:pPr lvl="1"/>
            <a:r>
              <a:rPr lang="en-US" dirty="0"/>
              <a:t>Compare multiple responses to find their consensus.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F40C505-8B12-A527-8033-1A87DD671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105" y="3429000"/>
            <a:ext cx="5844365" cy="257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15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241C-3643-6121-F964-C791B98F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Stage 2.2: Answer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3B66F-5D1C-FD35-D3A2-5D99558B2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92595"/>
            <a:ext cx="9241465" cy="3983273"/>
          </a:xfrm>
        </p:spPr>
        <p:txBody>
          <a:bodyPr>
            <a:normAutofit/>
          </a:bodyPr>
          <a:lstStyle/>
          <a:p>
            <a:r>
              <a:rPr lang="en-US" dirty="0"/>
              <a:t>If the answer can be found on the website.</a:t>
            </a:r>
          </a:p>
          <a:p>
            <a:pPr lvl="1"/>
            <a:r>
              <a:rPr lang="en-US" dirty="0"/>
              <a:t>Use the provided answer as reference.</a:t>
            </a:r>
          </a:p>
          <a:p>
            <a:pPr lvl="1"/>
            <a:r>
              <a:rPr lang="en-US" dirty="0"/>
              <a:t>This step ensure accuracy of generated answers.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27DB778-5FFD-5CC3-E9C5-D420B0F06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3"/>
          <a:stretch/>
        </p:blipFill>
        <p:spPr>
          <a:xfrm>
            <a:off x="3101008" y="3300958"/>
            <a:ext cx="3718637" cy="2574909"/>
          </a:xfrm>
          <a:prstGeom prst="rect">
            <a:avLst/>
          </a:prstGeom>
        </p:spPr>
      </p:pic>
      <p:pic>
        <p:nvPicPr>
          <p:cNvPr id="16" name="Picture 8" descr="Webpage - Free web icons">
            <a:extLst>
              <a:ext uri="{FF2B5EF4-FFF2-40B4-BE49-F238E27FC236}">
                <a16:creationId xmlns:a16="http://schemas.microsoft.com/office/drawing/2014/main" id="{E1F1E059-70CB-6F3E-00E2-5351FC9502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11" b="11065"/>
          <a:stretch/>
        </p:blipFill>
        <p:spPr bwMode="auto">
          <a:xfrm>
            <a:off x="8127205" y="3772211"/>
            <a:ext cx="1002807" cy="72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A152245F-1472-9595-B8FF-D81F1917D4B5}"/>
              </a:ext>
            </a:extLst>
          </p:cNvPr>
          <p:cNvSpPr/>
          <p:nvPr/>
        </p:nvSpPr>
        <p:spPr>
          <a:xfrm>
            <a:off x="6948063" y="4047652"/>
            <a:ext cx="1050725" cy="175394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7E89FC-6C03-78E9-687B-D97A8E38C281}"/>
              </a:ext>
            </a:extLst>
          </p:cNvPr>
          <p:cNvSpPr txBox="1"/>
          <p:nvPr/>
        </p:nvSpPr>
        <p:spPr>
          <a:xfrm>
            <a:off x="7106081" y="3699565"/>
            <a:ext cx="73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match</a:t>
            </a:r>
          </a:p>
        </p:txBody>
      </p:sp>
    </p:spTree>
    <p:extLst>
      <p:ext uri="{BB962C8B-B14F-4D97-AF65-F5344CB8AC3E}">
        <p14:creationId xmlns:p14="http://schemas.microsoft.com/office/powerpoint/2010/main" val="1463953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97F4B-098F-3E57-F8C6-1000A3211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Processing Details</a:t>
            </a:r>
          </a:p>
        </p:txBody>
      </p:sp>
      <p:pic>
        <p:nvPicPr>
          <p:cNvPr id="5" name="Content Placeholder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D686763E-5B3D-62F8-BB94-DCC436DD2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567756"/>
            <a:ext cx="9601200" cy="2632126"/>
          </a:xfrm>
        </p:spPr>
      </p:pic>
    </p:spTree>
    <p:extLst>
      <p:ext uri="{BB962C8B-B14F-4D97-AF65-F5344CB8AC3E}">
        <p14:creationId xmlns:p14="http://schemas.microsoft.com/office/powerpoint/2010/main" val="3606099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89B7F-B313-4392-4818-6F09569D0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2E86A-56CE-D85D-424E-5E94CFD5B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30K Seed Images.</a:t>
            </a:r>
          </a:p>
          <a:p>
            <a:endParaRPr lang="en-US" dirty="0"/>
          </a:p>
          <a:p>
            <a:r>
              <a:rPr lang="en-US" dirty="0"/>
              <a:t>900K instruction Dataset.</a:t>
            </a:r>
          </a:p>
          <a:p>
            <a:endParaRPr lang="en-US" dirty="0"/>
          </a:p>
          <a:p>
            <a:r>
              <a:rPr lang="en-US" dirty="0"/>
              <a:t>347K with images.</a:t>
            </a:r>
          </a:p>
          <a:p>
            <a:endParaRPr lang="en-US" dirty="0"/>
          </a:p>
          <a:p>
            <a:r>
              <a:rPr lang="en-US" dirty="0"/>
              <a:t>553K without images.</a:t>
            </a:r>
          </a:p>
        </p:txBody>
      </p:sp>
      <p:pic>
        <p:nvPicPr>
          <p:cNvPr id="8" name="Picture 7" descr="A black and white graph&#10;&#10;Description automatically generated with medium confidence">
            <a:extLst>
              <a:ext uri="{FF2B5EF4-FFF2-40B4-BE49-F238E27FC236}">
                <a16:creationId xmlns:a16="http://schemas.microsoft.com/office/drawing/2014/main" id="{C7F8A84A-AB11-6FEC-C02B-079EE27726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4"/>
          <a:stretch/>
        </p:blipFill>
        <p:spPr>
          <a:xfrm>
            <a:off x="5836467" y="2597727"/>
            <a:ext cx="5060130" cy="239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95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EB67-F979-F2F2-4F95-830CC496E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A8776-37BC-FFAD-A16D-B889A8015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900K </a:t>
            </a:r>
            <a:r>
              <a:rPr lang="en-US" dirty="0" err="1"/>
              <a:t>VisualWebInstruct</a:t>
            </a:r>
            <a:r>
              <a:rPr lang="en-US" dirty="0"/>
              <a:t>.</a:t>
            </a:r>
          </a:p>
          <a:p>
            <a:r>
              <a:rPr lang="en-US" dirty="0"/>
              <a:t>100K </a:t>
            </a:r>
            <a:r>
              <a:rPr lang="en-US" dirty="0" err="1"/>
              <a:t>Llava-CoT</a:t>
            </a:r>
            <a:r>
              <a:rPr lang="en-US" dirty="0"/>
              <a:t>.</a:t>
            </a:r>
          </a:p>
          <a:p>
            <a:r>
              <a:rPr lang="en-US" dirty="0"/>
              <a:t>Training from </a:t>
            </a:r>
            <a:r>
              <a:rPr lang="en-US" dirty="0" err="1"/>
              <a:t>MAmmoTH</a:t>
            </a:r>
            <a:r>
              <a:rPr lang="en-US" dirty="0"/>
              <a:t>-VL.</a:t>
            </a:r>
          </a:p>
          <a:p>
            <a:r>
              <a:rPr lang="en-US" dirty="0"/>
              <a:t>Training on 8xA100 GPUs.</a:t>
            </a:r>
          </a:p>
          <a:p>
            <a:r>
              <a:rPr lang="en-US" dirty="0"/>
              <a:t>Input Image resolution is 384x384.</a:t>
            </a:r>
          </a:p>
          <a:p>
            <a:r>
              <a:rPr lang="en-US" dirty="0"/>
              <a:t>Sequence Length is 8K tokens.</a:t>
            </a:r>
          </a:p>
        </p:txBody>
      </p:sp>
    </p:spTree>
    <p:extLst>
      <p:ext uri="{BB962C8B-B14F-4D97-AF65-F5344CB8AC3E}">
        <p14:creationId xmlns:p14="http://schemas.microsoft.com/office/powerpoint/2010/main" val="3327838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7B770-F0D3-3C0D-110F-265D207DE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Results</a:t>
            </a:r>
          </a:p>
        </p:txBody>
      </p:sp>
      <p:pic>
        <p:nvPicPr>
          <p:cNvPr id="18" name="Content Placeholder 14" descr="A table with numbers and a number of text&#10;&#10;Description automatically generated with medium confidence">
            <a:extLst>
              <a:ext uri="{FF2B5EF4-FFF2-40B4-BE49-F238E27FC236}">
                <a16:creationId xmlns:a16="http://schemas.microsoft.com/office/drawing/2014/main" id="{C07E87E8-4C7C-D035-72F8-57E2547BA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566" y="1892299"/>
            <a:ext cx="7506351" cy="4430441"/>
          </a:xfrm>
        </p:spPr>
      </p:pic>
    </p:spTree>
    <p:extLst>
      <p:ext uri="{BB962C8B-B14F-4D97-AF65-F5344CB8AC3E}">
        <p14:creationId xmlns:p14="http://schemas.microsoft.com/office/powerpoint/2010/main" val="3151148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72AB-B499-C750-3884-938DE056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 2: Multimodal Reinforcement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A4CD3-1823-9883-698C-BA98DD1A7F03}"/>
              </a:ext>
            </a:extLst>
          </p:cNvPr>
          <p:cNvSpPr txBox="1"/>
          <p:nvPr/>
        </p:nvSpPr>
        <p:spPr>
          <a:xfrm>
            <a:off x="1404730" y="3417134"/>
            <a:ext cx="93957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VL-Rethinker: Incentivizing Self-Reflection of Vision-Language Models with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4135757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662C-22A2-4688-2B9F-7142A11C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Multimodal Reasoning Across Fields</a:t>
            </a:r>
          </a:p>
        </p:txBody>
      </p:sp>
      <p:pic>
        <p:nvPicPr>
          <p:cNvPr id="4098" name="Picture 2" descr="MMMU: Massive Multi-discipline Multimodal Understanding and Reasoning  Benchmark — Klu">
            <a:extLst>
              <a:ext uri="{FF2B5EF4-FFF2-40B4-BE49-F238E27FC236}">
                <a16:creationId xmlns:a16="http://schemas.microsoft.com/office/drawing/2014/main" id="{125AAEC7-5B5D-6DEE-7688-A4BB38446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068" y="1892595"/>
            <a:ext cx="7861610" cy="399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768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A1C07-15DA-086A-69CF-EC579991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Multimodal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98E6C-0B17-0099-3669-4EAFA4632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SFT training is restrictive, which cannot incentivize VLMs’ internal reasoning capabilities. Therefore, the gain is limited.</a:t>
            </a:r>
          </a:p>
          <a:p>
            <a:endParaRPr lang="en-US" dirty="0"/>
          </a:p>
          <a:p>
            <a:r>
              <a:rPr lang="en-US" dirty="0"/>
              <a:t>We need reinforcement learning to incentivize that.</a:t>
            </a:r>
          </a:p>
          <a:p>
            <a:endParaRPr lang="en-US" dirty="0"/>
          </a:p>
          <a:p>
            <a:r>
              <a:rPr lang="en-US" dirty="0"/>
              <a:t>Most visual question answering has short answers, like option, string, number, etc. These are easy-to-verify format.</a:t>
            </a:r>
          </a:p>
        </p:txBody>
      </p:sp>
    </p:spTree>
    <p:extLst>
      <p:ext uri="{BB962C8B-B14F-4D97-AF65-F5344CB8AC3E}">
        <p14:creationId xmlns:p14="http://schemas.microsoft.com/office/powerpoint/2010/main" val="1350883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51A5-9FDD-F886-CA66-4F4AAB54B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0FB39-9046-E0AB-DBE6-E0EF16144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Given a multimodal input consisting of one or more images I and a textual query Q, the goal is to generate a textual response y.</a:t>
            </a:r>
          </a:p>
          <a:p>
            <a:endParaRPr lang="en-CA" dirty="0"/>
          </a:p>
          <a:p>
            <a:r>
              <a:rPr lang="en-CA" dirty="0"/>
              <a:t>We aim to optimize the end reward on a given dataset D.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D256DF-E5FB-1CAA-61F9-8D7F9A8852AC}"/>
                  </a:ext>
                </a:extLst>
              </p:cNvPr>
              <p:cNvSpPr txBox="1"/>
              <p:nvPr/>
            </p:nvSpPr>
            <p:spPr>
              <a:xfrm>
                <a:off x="4402281" y="4406349"/>
                <a:ext cx="3086551" cy="4026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D256DF-E5FB-1CAA-61F9-8D7F9A885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281" y="4406349"/>
                <a:ext cx="3086551" cy="402611"/>
              </a:xfrm>
              <a:prstGeom prst="rect">
                <a:avLst/>
              </a:prstGeom>
              <a:blipFill>
                <a:blip r:embed="rId2"/>
                <a:stretch>
                  <a:fillRect l="-410" r="-2459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795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3933D-4F71-4CEE-11BF-14322C5CD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Group Relative Preference Optimization</a:t>
            </a:r>
          </a:p>
        </p:txBody>
      </p:sp>
      <p:pic>
        <p:nvPicPr>
          <p:cNvPr id="10" name="Content Placeholder 9" descr="A graph and diagram on a black background&#10;&#10;Description automatically generated">
            <a:extLst>
              <a:ext uri="{FF2B5EF4-FFF2-40B4-BE49-F238E27FC236}">
                <a16:creationId xmlns:a16="http://schemas.microsoft.com/office/drawing/2014/main" id="{C404981D-056B-FF6B-6292-E3CB1EA0D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4315" y="1788342"/>
            <a:ext cx="5571021" cy="332881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985368-F7ED-9CA0-BC07-EC9A88909521}"/>
                  </a:ext>
                </a:extLst>
              </p:cNvPr>
              <p:cNvSpPr txBox="1"/>
              <p:nvPr/>
            </p:nvSpPr>
            <p:spPr>
              <a:xfrm>
                <a:off x="2235839" y="5085907"/>
                <a:ext cx="7720319" cy="789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⁡[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,&lt;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𝑜𝑙𝑑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𝑐𝑙𝑖𝑝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,&lt;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𝑜𝑙𝑑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985368-F7ED-9CA0-BC07-EC9A88909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39" y="5085907"/>
                <a:ext cx="7720319" cy="789960"/>
              </a:xfrm>
              <a:prstGeom prst="rect">
                <a:avLst/>
              </a:prstGeom>
              <a:blipFill>
                <a:blip r:embed="rId3"/>
                <a:stretch>
                  <a:fillRect l="-6743" t="-107937" r="-164" b="-1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392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9913-21B2-C79D-9043-58394285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Existing Results with Multimodal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ED783-8752-D17E-A67B-7E5198947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Directly RL on multimodal models is not as effective.</a:t>
            </a:r>
          </a:p>
          <a:p>
            <a:endParaRPr lang="en-US" dirty="0"/>
          </a:p>
          <a:p>
            <a:r>
              <a:rPr lang="en-US" dirty="0"/>
              <a:t>Negative Results:</a:t>
            </a:r>
          </a:p>
          <a:p>
            <a:pPr lvl="1"/>
            <a:r>
              <a:rPr lang="en-US" dirty="0" err="1"/>
              <a:t>MathVista</a:t>
            </a:r>
            <a:r>
              <a:rPr lang="en-US" dirty="0"/>
              <a:t> =&gt; GPT-o1: 74% vs. Qwen2.5-VL-72B: 74.8%</a:t>
            </a:r>
          </a:p>
          <a:p>
            <a:pPr lvl="1"/>
            <a:r>
              <a:rPr lang="en-US" dirty="0" err="1"/>
              <a:t>MathVerse</a:t>
            </a:r>
            <a:r>
              <a:rPr lang="en-US" dirty="0"/>
              <a:t> =&gt; GPT-o1: 57% vs. Qwen2.5-VL-72B: 57.4%</a:t>
            </a:r>
          </a:p>
          <a:p>
            <a:pPr lvl="1"/>
            <a:endParaRPr lang="en-US" dirty="0"/>
          </a:p>
          <a:p>
            <a:r>
              <a:rPr lang="en-US" dirty="0"/>
              <a:t>More:</a:t>
            </a:r>
          </a:p>
          <a:p>
            <a:pPr lvl="1"/>
            <a:r>
              <a:rPr lang="en-US" dirty="0"/>
              <a:t>QVQ-72B: 71.4% vs. Qwen2-VL-72B: 70.5% on </a:t>
            </a:r>
            <a:r>
              <a:rPr lang="en-US" dirty="0" err="1"/>
              <a:t>MathVista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21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F885-DE8B-B54C-C288-349A5C038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Issue 1: Vanishing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35CFA-F0D4-7AD5-6AE8-74C1D052D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92595"/>
            <a:ext cx="5370442" cy="3983273"/>
          </a:xfrm>
        </p:spPr>
        <p:txBody>
          <a:bodyPr>
            <a:normAutofit/>
          </a:bodyPr>
          <a:lstStyle/>
          <a:p>
            <a:r>
              <a:rPr lang="en-US" dirty="0"/>
              <a:t>Advantages are calculated within the group.</a:t>
            </a:r>
          </a:p>
          <a:p>
            <a:pPr lvl="1"/>
            <a:r>
              <a:rPr lang="en-US" dirty="0"/>
              <a:t>On easy questions, all the responses are correct, so the advantages are zero</a:t>
            </a:r>
          </a:p>
          <a:p>
            <a:pPr lvl="1"/>
            <a:r>
              <a:rPr lang="en-US" dirty="0"/>
              <a:t>On hard questions, all the responses are wrong, so the advantages are also zero.</a:t>
            </a:r>
          </a:p>
          <a:p>
            <a:endParaRPr lang="en-US" dirty="0"/>
          </a:p>
          <a:p>
            <a:r>
              <a:rPr lang="en-US" dirty="0"/>
              <a:t>Without advantage, the gradient becomes zero, the model stops learning</a:t>
            </a:r>
          </a:p>
          <a:p>
            <a:endParaRPr lang="en-US" dirty="0"/>
          </a:p>
        </p:txBody>
      </p:sp>
      <p:pic>
        <p:nvPicPr>
          <p:cNvPr id="6" name="Picture 5" descr="A graph with green and purple lines&#10;&#10;Description automatically generated">
            <a:extLst>
              <a:ext uri="{FF2B5EF4-FFF2-40B4-BE49-F238E27FC236}">
                <a16:creationId xmlns:a16="http://schemas.microsoft.com/office/drawing/2014/main" id="{6EF46940-CA05-1795-589C-ACC5E74F1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04" y="1972605"/>
            <a:ext cx="3855219" cy="382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34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20EFE-950C-D8EC-F6D0-510761091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Approach: Selective Sample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47E7DA-E765-1159-953F-56D31F4465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maintain a replay buffer B storing tuples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 replay buffer will persist K training steps.</a:t>
                </a:r>
              </a:p>
              <a:p>
                <a:endParaRPr lang="en-US" dirty="0"/>
              </a:p>
              <a:p>
                <a:r>
                  <a:rPr lang="en-CA" dirty="0"/>
                  <a:t>During each training step, we draw samples from the replay buffer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47E7DA-E765-1159-953F-56D31F4465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0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math symbol&#10;&#10;Description automatically generated">
            <a:extLst>
              <a:ext uri="{FF2B5EF4-FFF2-40B4-BE49-F238E27FC236}">
                <a16:creationId xmlns:a16="http://schemas.microsoft.com/office/drawing/2014/main" id="{3D84673C-F863-4541-D02C-5A9E5E4F2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768" y="4832802"/>
            <a:ext cx="3405333" cy="88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60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E038-76DF-2325-42EA-166E95CF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Issue 2: Non-Reflection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58BE1-24EC-7DDA-4CD8-1FAB33A95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Text-only training can trigger self-reflection and self-verification easily. We can observe test time scaling with longer output sequence.</a:t>
            </a:r>
          </a:p>
          <a:p>
            <a:endParaRPr lang="en-US" dirty="0"/>
          </a:p>
          <a:p>
            <a:r>
              <a:rPr lang="en-US" dirty="0"/>
              <a:t>However, in multimodal training, we do not observe the emergence of self-reflection and self-verification.</a:t>
            </a:r>
          </a:p>
        </p:txBody>
      </p:sp>
      <p:pic>
        <p:nvPicPr>
          <p:cNvPr id="6" name="Picture 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F048F870-DB20-8BFD-577A-0C468C69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054" y="4354820"/>
            <a:ext cx="37846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59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D6148-6817-072B-2B7F-F2FFAB40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Approach: Forced Rethinking</a:t>
            </a:r>
          </a:p>
        </p:txBody>
      </p:sp>
      <p:pic>
        <p:nvPicPr>
          <p:cNvPr id="13" name="Content Placeholder 1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B33175F1-8F09-6FC3-F296-30F43F2A2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76473" y="2040467"/>
            <a:ext cx="2616200" cy="38354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A0E7-2575-F9CA-7BC9-4040762EC7F1}"/>
              </a:ext>
            </a:extLst>
          </p:cNvPr>
          <p:cNvSpPr txBox="1"/>
          <p:nvPr/>
        </p:nvSpPr>
        <p:spPr>
          <a:xfrm>
            <a:off x="1808019" y="3219503"/>
            <a:ext cx="32564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Solution:</a:t>
            </a:r>
          </a:p>
          <a:p>
            <a:endParaRPr lang="en-US" dirty="0"/>
          </a:p>
          <a:p>
            <a:r>
              <a:rPr lang="en-US" dirty="0"/>
              <a:t>1. Do normal response rollouts.</a:t>
            </a:r>
          </a:p>
          <a:p>
            <a:r>
              <a:rPr lang="en-US" dirty="0"/>
              <a:t>2. Append “wait” token at the end</a:t>
            </a:r>
          </a:p>
          <a:p>
            <a:r>
              <a:rPr lang="en-US" dirty="0"/>
              <a:t>3. Continue generation</a:t>
            </a:r>
          </a:p>
        </p:txBody>
      </p:sp>
    </p:spTree>
    <p:extLst>
      <p:ext uri="{BB962C8B-B14F-4D97-AF65-F5344CB8AC3E}">
        <p14:creationId xmlns:p14="http://schemas.microsoft.com/office/powerpoint/2010/main" val="2420326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CE4-4CC2-B88A-ACBB-A3DC07C3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Entire Framework: VL-Rethinker</a:t>
            </a:r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5C1DAD09-D0C8-02B7-F912-F2ADADE1F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154887"/>
            <a:ext cx="9601196" cy="31635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395879-37E8-0921-1075-37C729A60B63}"/>
              </a:ext>
            </a:extLst>
          </p:cNvPr>
          <p:cNvSpPr txBox="1"/>
          <p:nvPr/>
        </p:nvSpPr>
        <p:spPr>
          <a:xfrm>
            <a:off x="3516127" y="5552701"/>
            <a:ext cx="5159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We first train VL-Reasoner with SSR.</a:t>
            </a:r>
          </a:p>
          <a:p>
            <a:r>
              <a:rPr lang="en-US" dirty="0"/>
              <a:t>2. We continue to train </a:t>
            </a:r>
            <a:r>
              <a:rPr lang="en-US"/>
              <a:t>with Forced Rethinking Strategy.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958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4EF06-9726-53C8-F727-0A4E0F91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B39C5-4A75-714D-DA44-AE7A00777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Training Dataset (16K)</a:t>
            </a:r>
          </a:p>
          <a:p>
            <a:pPr lvl="1"/>
            <a:r>
              <a:rPr lang="en-US" dirty="0"/>
              <a:t>Virgo, R1-Onevision,  MM-Eureka</a:t>
            </a:r>
          </a:p>
          <a:p>
            <a:r>
              <a:rPr lang="en-US" dirty="0"/>
              <a:t>Filtering Mechanism: these 16K samples are filtered through pre-processing to discard examples too hard or too simple.</a:t>
            </a:r>
          </a:p>
          <a:p>
            <a:r>
              <a:rPr lang="en-US" dirty="0"/>
              <a:t>Evaluation Dataset</a:t>
            </a:r>
          </a:p>
          <a:p>
            <a:pPr lvl="1"/>
            <a:r>
              <a:rPr lang="en-US" dirty="0"/>
              <a:t>Math: </a:t>
            </a:r>
            <a:r>
              <a:rPr lang="en-US" dirty="0" err="1"/>
              <a:t>MathVista</a:t>
            </a:r>
            <a:r>
              <a:rPr lang="en-US" dirty="0"/>
              <a:t>, </a:t>
            </a:r>
            <a:r>
              <a:rPr lang="en-US" dirty="0" err="1"/>
              <a:t>MathVerse</a:t>
            </a:r>
            <a:r>
              <a:rPr lang="en-US" dirty="0"/>
              <a:t>, </a:t>
            </a:r>
            <a:r>
              <a:rPr lang="en-US" dirty="0" err="1"/>
              <a:t>MathVision</a:t>
            </a:r>
            <a:endParaRPr lang="en-US" dirty="0"/>
          </a:p>
          <a:p>
            <a:pPr lvl="1"/>
            <a:r>
              <a:rPr lang="en-US" dirty="0"/>
              <a:t>Multi-discipline: MMMU, MMMU-Pro, EMMA</a:t>
            </a:r>
          </a:p>
          <a:p>
            <a:pPr lvl="1"/>
            <a:r>
              <a:rPr lang="en-US" dirty="0"/>
              <a:t>Mega-Bench</a:t>
            </a:r>
          </a:p>
          <a:p>
            <a:r>
              <a:rPr lang="en-US" dirty="0"/>
              <a:t>Training for 3 epochs with rollout size=8.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8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76570-1F83-9C5D-0DD6-17D16B915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Talk Overview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9396CB7-9D5B-B138-3C2D-D535B78FBBF4}"/>
              </a:ext>
            </a:extLst>
          </p:cNvPr>
          <p:cNvSpPr/>
          <p:nvPr/>
        </p:nvSpPr>
        <p:spPr>
          <a:xfrm>
            <a:off x="5096600" y="2003989"/>
            <a:ext cx="1871529" cy="12562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Multimodal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Supervised Fine-Tuning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F5AAE5E-2402-75F5-5B8C-1C5B4FFFB487}"/>
              </a:ext>
            </a:extLst>
          </p:cNvPr>
          <p:cNvSpPr/>
          <p:nvPr/>
        </p:nvSpPr>
        <p:spPr>
          <a:xfrm>
            <a:off x="1793193" y="4106255"/>
            <a:ext cx="1871529" cy="125623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Multimodal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Reinforcement Learning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DAC4C0-7C24-762C-A4D4-84DA91C0D5BC}"/>
              </a:ext>
            </a:extLst>
          </p:cNvPr>
          <p:cNvSpPr/>
          <p:nvPr/>
        </p:nvSpPr>
        <p:spPr>
          <a:xfrm>
            <a:off x="8400009" y="4106255"/>
            <a:ext cx="1871529" cy="12562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Multimodal</a:t>
            </a:r>
          </a:p>
          <a:p>
            <a:pPr algn="ctr"/>
            <a:r>
              <a:rPr lang="en-US" dirty="0"/>
              <a:t>Agents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D56237-6101-1983-D457-68A39A01292F}"/>
              </a:ext>
            </a:extLst>
          </p:cNvPr>
          <p:cNvCxnSpPr>
            <a:stCxn id="4" idx="0"/>
            <a:endCxn id="3" idx="1"/>
          </p:cNvCxnSpPr>
          <p:nvPr/>
        </p:nvCxnSpPr>
        <p:spPr>
          <a:xfrm flipV="1">
            <a:off x="2728958" y="2632105"/>
            <a:ext cx="2367642" cy="14741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24F922-52E0-872E-1116-40C008852ED0}"/>
              </a:ext>
            </a:extLst>
          </p:cNvPr>
          <p:cNvCxnSpPr>
            <a:cxnSpLocks/>
            <a:stCxn id="5" idx="0"/>
            <a:endCxn id="3" idx="3"/>
          </p:cNvCxnSpPr>
          <p:nvPr/>
        </p:nvCxnSpPr>
        <p:spPr>
          <a:xfrm flipH="1" flipV="1">
            <a:off x="6968129" y="2632105"/>
            <a:ext cx="2367645" cy="14741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FDACBA-DEE2-6EBF-46AF-E33D5FCD0E34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664722" y="4734371"/>
            <a:ext cx="473528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4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CA4E4-753F-D336-B6F0-F89E4E691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Results (72B) </a:t>
            </a:r>
          </a:p>
        </p:txBody>
      </p:sp>
      <p:pic>
        <p:nvPicPr>
          <p:cNvPr id="5" name="Content Placeholder 4" descr="A table with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C6C0B1E7-1EEB-F2E8-DAC3-7F3116269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661" y="1892300"/>
            <a:ext cx="8540678" cy="3983038"/>
          </a:xfrm>
        </p:spPr>
      </p:pic>
    </p:spTree>
    <p:extLst>
      <p:ext uri="{BB962C8B-B14F-4D97-AF65-F5344CB8AC3E}">
        <p14:creationId xmlns:p14="http://schemas.microsoft.com/office/powerpoint/2010/main" val="1484066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F8C56-49E1-6982-4E37-A5873B38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Results (7B) </a:t>
            </a:r>
          </a:p>
        </p:txBody>
      </p:sp>
      <p:pic>
        <p:nvPicPr>
          <p:cNvPr id="5" name="Content Placeholder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C532B602-24CD-77A5-548D-B2A88BEA5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429" y="1892300"/>
            <a:ext cx="8433142" cy="3983038"/>
          </a:xfrm>
        </p:spPr>
      </p:pic>
    </p:spTree>
    <p:extLst>
      <p:ext uri="{BB962C8B-B14F-4D97-AF65-F5344CB8AC3E}">
        <p14:creationId xmlns:p14="http://schemas.microsoft.com/office/powerpoint/2010/main" val="2094398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EBD8-424A-F85C-C953-03605A6B3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Ablation of SSR</a:t>
            </a:r>
          </a:p>
        </p:txBody>
      </p: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86D604E-E926-1988-4229-BA2EA5015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76"/>
          <a:stretch/>
        </p:blipFill>
        <p:spPr>
          <a:xfrm>
            <a:off x="1101435" y="2557844"/>
            <a:ext cx="4578927" cy="2793475"/>
          </a:xfrm>
        </p:spPr>
      </p:pic>
      <p:pic>
        <p:nvPicPr>
          <p:cNvPr id="8" name="Picture 7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46D57B35-7937-EFD2-3D0F-D5FF00CE2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8"/>
          <a:stretch/>
        </p:blipFill>
        <p:spPr>
          <a:xfrm>
            <a:off x="5597236" y="2640971"/>
            <a:ext cx="5595794" cy="279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03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72AB-B499-C750-3884-938DE056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 3: Multimodal Tool Use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A4CD3-1823-9883-698C-BA98DD1A7F03}"/>
              </a:ext>
            </a:extLst>
          </p:cNvPr>
          <p:cNvSpPr txBox="1"/>
          <p:nvPr/>
        </p:nvSpPr>
        <p:spPr>
          <a:xfrm>
            <a:off x="1404730" y="3417134"/>
            <a:ext cx="93957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Pixel Reasoner: Incentivizing Reasoning in the Pixel Space with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220135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F239-B4F6-AEB5-B5E9-16B1E677B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Status Quo of Multimodal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07D3F-9CE6-B866-AE26-4C5ABF375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Reasoning is happening in the text side. </a:t>
            </a:r>
          </a:p>
          <a:p>
            <a:r>
              <a:rPr lang="en-US" dirty="0"/>
              <a:t>Lack of Reasoning in Pixel Space.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D42673-141F-68AE-94BF-494A9498C86A}"/>
              </a:ext>
            </a:extLst>
          </p:cNvPr>
          <p:cNvGrpSpPr/>
          <p:nvPr/>
        </p:nvGrpSpPr>
        <p:grpSpPr>
          <a:xfrm>
            <a:off x="2203543" y="3176777"/>
            <a:ext cx="3892456" cy="2699090"/>
            <a:chOff x="1036072" y="1403347"/>
            <a:chExt cx="3892456" cy="269909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1045BE-C431-5625-67D6-65578421726E}"/>
                </a:ext>
              </a:extLst>
            </p:cNvPr>
            <p:cNvGrpSpPr/>
            <p:nvPr/>
          </p:nvGrpSpPr>
          <p:grpSpPr>
            <a:xfrm>
              <a:off x="1036072" y="1403347"/>
              <a:ext cx="3892456" cy="2699090"/>
              <a:chOff x="1036072" y="1403347"/>
              <a:chExt cx="3892456" cy="269909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E792DF-88D4-DB5F-4854-498CCD345B4B}"/>
                  </a:ext>
                </a:extLst>
              </p:cNvPr>
              <p:cNvSpPr txBox="1"/>
              <p:nvPr/>
            </p:nvSpPr>
            <p:spPr>
              <a:xfrm>
                <a:off x="2823044" y="1403347"/>
                <a:ext cx="1705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100,000 tokens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6A8028F-93EA-5919-9AA8-EC4F259333D0}"/>
                  </a:ext>
                </a:extLst>
              </p:cNvPr>
              <p:cNvGrpSpPr/>
              <p:nvPr/>
            </p:nvGrpSpPr>
            <p:grpSpPr>
              <a:xfrm>
                <a:off x="1036072" y="1772679"/>
                <a:ext cx="3892456" cy="2329758"/>
                <a:chOff x="1036072" y="1772679"/>
                <a:chExt cx="3892456" cy="2329758"/>
              </a:xfrm>
            </p:grpSpPr>
            <p:pic>
              <p:nvPicPr>
                <p:cNvPr id="9" name="Picture 4" descr="Gallery free icons designed by Freepik">
                  <a:extLst>
                    <a:ext uri="{FF2B5EF4-FFF2-40B4-BE49-F238E27FC236}">
                      <a16:creationId xmlns:a16="http://schemas.microsoft.com/office/drawing/2014/main" id="{52DB406F-9D33-DABE-A9D3-91457F1E31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60428" y="3453051"/>
                  <a:ext cx="649386" cy="6493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Rounded Rectangle 9">
                  <a:extLst>
                    <a:ext uri="{FF2B5EF4-FFF2-40B4-BE49-F238E27FC236}">
                      <a16:creationId xmlns:a16="http://schemas.microsoft.com/office/drawing/2014/main" id="{0FB8ACB2-44DB-3972-1CB7-2DBE7588AF5B}"/>
                    </a:ext>
                  </a:extLst>
                </p:cNvPr>
                <p:cNvSpPr/>
                <p:nvPr/>
              </p:nvSpPr>
              <p:spPr>
                <a:xfrm>
                  <a:off x="1036072" y="3037487"/>
                  <a:ext cx="1298097" cy="337843"/>
                </a:xfrm>
                <a:prstGeom prst="round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Vision Enc</a:t>
                  </a: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EC11114-BBC9-FEA1-390B-76878770B35B}"/>
                    </a:ext>
                  </a:extLst>
                </p:cNvPr>
                <p:cNvSpPr/>
                <p:nvPr/>
              </p:nvSpPr>
              <p:spPr>
                <a:xfrm>
                  <a:off x="1086648" y="2740631"/>
                  <a:ext cx="113288" cy="105197"/>
                </a:xfrm>
                <a:prstGeom prst="rect">
                  <a:avLst/>
                </a:prstGeom>
                <a:solidFill>
                  <a:srgbClr val="F5E5F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509D6825-1E77-3A18-AEA1-6213A5DD40C9}"/>
                    </a:ext>
                  </a:extLst>
                </p:cNvPr>
                <p:cNvSpPr/>
                <p:nvPr/>
              </p:nvSpPr>
              <p:spPr>
                <a:xfrm>
                  <a:off x="1303784" y="2740630"/>
                  <a:ext cx="113288" cy="105197"/>
                </a:xfrm>
                <a:prstGeom prst="rect">
                  <a:avLst/>
                </a:prstGeom>
                <a:solidFill>
                  <a:srgbClr val="F5E5F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699FB32-74A5-03E1-7D92-5B233E9162B0}"/>
                    </a:ext>
                  </a:extLst>
                </p:cNvPr>
                <p:cNvSpPr/>
                <p:nvPr/>
              </p:nvSpPr>
              <p:spPr>
                <a:xfrm>
                  <a:off x="1515526" y="2740629"/>
                  <a:ext cx="113288" cy="105197"/>
                </a:xfrm>
                <a:prstGeom prst="rect">
                  <a:avLst/>
                </a:prstGeom>
                <a:solidFill>
                  <a:srgbClr val="F5E5F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CDC1299-482A-E25F-C980-1754724DDE86}"/>
                    </a:ext>
                  </a:extLst>
                </p:cNvPr>
                <p:cNvSpPr/>
                <p:nvPr/>
              </p:nvSpPr>
              <p:spPr>
                <a:xfrm>
                  <a:off x="1736034" y="2740628"/>
                  <a:ext cx="113288" cy="105197"/>
                </a:xfrm>
                <a:prstGeom prst="rect">
                  <a:avLst/>
                </a:prstGeom>
                <a:solidFill>
                  <a:srgbClr val="F5E5F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923529A-8A4A-8C4D-7875-845C79671F80}"/>
                    </a:ext>
                  </a:extLst>
                </p:cNvPr>
                <p:cNvSpPr/>
                <p:nvPr/>
              </p:nvSpPr>
              <p:spPr>
                <a:xfrm>
                  <a:off x="1044351" y="2261342"/>
                  <a:ext cx="3884177" cy="337843"/>
                </a:xfrm>
                <a:prstGeom prst="roundRect">
                  <a:avLst/>
                </a:prstGeom>
                <a:solidFill>
                  <a:srgbClr val="F9F9F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Vision Enc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4EA63B8-9790-F1F7-479D-F54E0899F8C3}"/>
                    </a:ext>
                  </a:extLst>
                </p:cNvPr>
                <p:cNvSpPr/>
                <p:nvPr/>
              </p:nvSpPr>
              <p:spPr>
                <a:xfrm>
                  <a:off x="1953170" y="2740627"/>
                  <a:ext cx="113288" cy="105197"/>
                </a:xfrm>
                <a:prstGeom prst="rect">
                  <a:avLst/>
                </a:prstGeom>
                <a:solidFill>
                  <a:srgbClr val="F5E5F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E17775-1599-B378-5575-6229254B15B6}"/>
                    </a:ext>
                  </a:extLst>
                </p:cNvPr>
                <p:cNvSpPr/>
                <p:nvPr/>
              </p:nvSpPr>
              <p:spPr>
                <a:xfrm>
                  <a:off x="2182445" y="2740626"/>
                  <a:ext cx="113288" cy="105197"/>
                </a:xfrm>
                <a:prstGeom prst="rect">
                  <a:avLst/>
                </a:prstGeom>
                <a:solidFill>
                  <a:srgbClr val="F5E5F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3B93788-61ED-7B39-7B48-610B80C61EE7}"/>
                    </a:ext>
                  </a:extLst>
                </p:cNvPr>
                <p:cNvSpPr txBox="1"/>
                <p:nvPr/>
              </p:nvSpPr>
              <p:spPr>
                <a:xfrm>
                  <a:off x="2382048" y="2631408"/>
                  <a:ext cx="13930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1000 tokens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7B3C61A-0549-EC68-5493-32F0556E88FC}"/>
                    </a:ext>
                  </a:extLst>
                </p:cNvPr>
                <p:cNvSpPr/>
                <p:nvPr/>
              </p:nvSpPr>
              <p:spPr>
                <a:xfrm>
                  <a:off x="2492620" y="2067302"/>
                  <a:ext cx="113288" cy="10519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59A1162-CC93-20D3-AD35-06BEB17E4AE8}"/>
                    </a:ext>
                  </a:extLst>
                </p:cNvPr>
                <p:cNvSpPr/>
                <p:nvPr/>
              </p:nvSpPr>
              <p:spPr>
                <a:xfrm>
                  <a:off x="2709756" y="2067301"/>
                  <a:ext cx="113288" cy="10519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48568D7-DB73-7CE3-9B22-093506D044C2}"/>
                    </a:ext>
                  </a:extLst>
                </p:cNvPr>
                <p:cNvSpPr/>
                <p:nvPr/>
              </p:nvSpPr>
              <p:spPr>
                <a:xfrm>
                  <a:off x="2921498" y="2067300"/>
                  <a:ext cx="113288" cy="10519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EA1CBB8-6312-F9A3-37B1-27BB80D8457C}"/>
                    </a:ext>
                  </a:extLst>
                </p:cNvPr>
                <p:cNvSpPr/>
                <p:nvPr/>
              </p:nvSpPr>
              <p:spPr>
                <a:xfrm>
                  <a:off x="3142006" y="2067299"/>
                  <a:ext cx="113288" cy="10519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6E789D6-6CA1-6B71-3B5B-9CA91BC9FF1B}"/>
                    </a:ext>
                  </a:extLst>
                </p:cNvPr>
                <p:cNvSpPr/>
                <p:nvPr/>
              </p:nvSpPr>
              <p:spPr>
                <a:xfrm>
                  <a:off x="3359142" y="2067298"/>
                  <a:ext cx="113288" cy="10519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3A910FF7-455A-B577-5581-E67F16D2C99F}"/>
                    </a:ext>
                  </a:extLst>
                </p:cNvPr>
                <p:cNvSpPr/>
                <p:nvPr/>
              </p:nvSpPr>
              <p:spPr>
                <a:xfrm>
                  <a:off x="3588417" y="2067297"/>
                  <a:ext cx="113288" cy="10519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4DA6040-52AA-E351-56A9-50070ADD8782}"/>
                    </a:ext>
                  </a:extLst>
                </p:cNvPr>
                <p:cNvSpPr/>
                <p:nvPr/>
              </p:nvSpPr>
              <p:spPr>
                <a:xfrm>
                  <a:off x="3823794" y="2067302"/>
                  <a:ext cx="113288" cy="10519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69C586B-CF17-724D-22DC-A6602EE3B4BA}"/>
                    </a:ext>
                  </a:extLst>
                </p:cNvPr>
                <p:cNvSpPr/>
                <p:nvPr/>
              </p:nvSpPr>
              <p:spPr>
                <a:xfrm>
                  <a:off x="4040930" y="2067301"/>
                  <a:ext cx="113288" cy="10519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88DBEE5C-5DDB-CF04-6352-F1BFCCE5FA7B}"/>
                    </a:ext>
                  </a:extLst>
                </p:cNvPr>
                <p:cNvSpPr/>
                <p:nvPr/>
              </p:nvSpPr>
              <p:spPr>
                <a:xfrm>
                  <a:off x="4252672" y="2067300"/>
                  <a:ext cx="113288" cy="10519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BDFBE94-9179-C49F-4F8E-3A34FF5C4BB1}"/>
                    </a:ext>
                  </a:extLst>
                </p:cNvPr>
                <p:cNvSpPr/>
                <p:nvPr/>
              </p:nvSpPr>
              <p:spPr>
                <a:xfrm>
                  <a:off x="4473180" y="2067299"/>
                  <a:ext cx="113288" cy="10519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65EFF5E-2364-63F0-CFF1-6C651516C6ED}"/>
                    </a:ext>
                  </a:extLst>
                </p:cNvPr>
                <p:cNvSpPr/>
                <p:nvPr/>
              </p:nvSpPr>
              <p:spPr>
                <a:xfrm>
                  <a:off x="4690316" y="2067298"/>
                  <a:ext cx="113288" cy="10519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ight Brace 29">
                  <a:extLst>
                    <a:ext uri="{FF2B5EF4-FFF2-40B4-BE49-F238E27FC236}">
                      <a16:creationId xmlns:a16="http://schemas.microsoft.com/office/drawing/2014/main" id="{F073C9CE-8567-D6AF-0259-0BA86F4E1D39}"/>
                    </a:ext>
                  </a:extLst>
                </p:cNvPr>
                <p:cNvSpPr/>
                <p:nvPr/>
              </p:nvSpPr>
              <p:spPr>
                <a:xfrm rot="16200000">
                  <a:off x="3537023" y="741504"/>
                  <a:ext cx="201305" cy="2263656"/>
                </a:xfrm>
                <a:prstGeom prst="rightBrac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E3FA4E-34A4-E89F-FD0A-99D325126758}"/>
                </a:ext>
              </a:extLst>
            </p:cNvPr>
            <p:cNvSpPr txBox="1"/>
            <p:nvPr/>
          </p:nvSpPr>
          <p:spPr>
            <a:xfrm>
              <a:off x="2642298" y="3577361"/>
              <a:ext cx="18197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Reasoning VLMs</a:t>
              </a:r>
            </a:p>
          </p:txBody>
        </p:sp>
      </p:grpSp>
      <p:pic>
        <p:nvPicPr>
          <p:cNvPr id="31" name="Picture 30" descr="A screenshot of a math test&#10;&#10;Description automatically generated">
            <a:extLst>
              <a:ext uri="{FF2B5EF4-FFF2-40B4-BE49-F238E27FC236}">
                <a16:creationId xmlns:a16="http://schemas.microsoft.com/office/drawing/2014/main" id="{F75B243B-26C2-0D15-C20F-765E66384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073" y="3198797"/>
            <a:ext cx="2803262" cy="2735714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D30215BA-FB17-B93F-4205-19D1601AC5CD}"/>
              </a:ext>
            </a:extLst>
          </p:cNvPr>
          <p:cNvSpPr/>
          <p:nvPr/>
        </p:nvSpPr>
        <p:spPr>
          <a:xfrm>
            <a:off x="6722918" y="4372615"/>
            <a:ext cx="467591" cy="141441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03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2F4B0-592C-0EA5-842E-FE7BDFA3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Expanding Pixel Context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215CC5-4A55-DE05-26D4-AFD7BEB0E135}"/>
              </a:ext>
            </a:extLst>
          </p:cNvPr>
          <p:cNvSpPr txBox="1"/>
          <p:nvPr/>
        </p:nvSpPr>
        <p:spPr>
          <a:xfrm>
            <a:off x="3990515" y="3176777"/>
            <a:ext cx="115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tokens</a:t>
            </a:r>
          </a:p>
        </p:txBody>
      </p:sp>
      <p:pic>
        <p:nvPicPr>
          <p:cNvPr id="9" name="Picture 4" descr="Gallery free icons designed by Freepik">
            <a:extLst>
              <a:ext uri="{FF2B5EF4-FFF2-40B4-BE49-F238E27FC236}">
                <a16:creationId xmlns:a16="http://schemas.microsoft.com/office/drawing/2014/main" id="{6CCD4EE4-4B1E-95A4-2880-CA180ACE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99" y="5226481"/>
            <a:ext cx="649386" cy="64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90D114-D725-DD23-5257-60CE91D18E75}"/>
              </a:ext>
            </a:extLst>
          </p:cNvPr>
          <p:cNvSpPr/>
          <p:nvPr/>
        </p:nvSpPr>
        <p:spPr>
          <a:xfrm>
            <a:off x="2203543" y="4810917"/>
            <a:ext cx="1298097" cy="33784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Vision Enc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F8D570-8F66-5F88-499C-D2699E1E808A}"/>
              </a:ext>
            </a:extLst>
          </p:cNvPr>
          <p:cNvSpPr/>
          <p:nvPr/>
        </p:nvSpPr>
        <p:spPr>
          <a:xfrm>
            <a:off x="2254119" y="4514061"/>
            <a:ext cx="113288" cy="105197"/>
          </a:xfrm>
          <a:prstGeom prst="rect">
            <a:avLst/>
          </a:prstGeom>
          <a:solidFill>
            <a:srgbClr val="F5E5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6569A3-C867-59FB-30A3-44896128F507}"/>
              </a:ext>
            </a:extLst>
          </p:cNvPr>
          <p:cNvSpPr/>
          <p:nvPr/>
        </p:nvSpPr>
        <p:spPr>
          <a:xfrm>
            <a:off x="2471255" y="4514060"/>
            <a:ext cx="113288" cy="105197"/>
          </a:xfrm>
          <a:prstGeom prst="rect">
            <a:avLst/>
          </a:prstGeom>
          <a:solidFill>
            <a:srgbClr val="F5E5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D02534-A69D-6540-7D0E-3EA68BAD9656}"/>
              </a:ext>
            </a:extLst>
          </p:cNvPr>
          <p:cNvSpPr/>
          <p:nvPr/>
        </p:nvSpPr>
        <p:spPr>
          <a:xfrm>
            <a:off x="2682997" y="4514059"/>
            <a:ext cx="113288" cy="105197"/>
          </a:xfrm>
          <a:prstGeom prst="rect">
            <a:avLst/>
          </a:prstGeom>
          <a:solidFill>
            <a:srgbClr val="F5E5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9F8D3A-2946-C65E-384B-F2967F0E37FA}"/>
              </a:ext>
            </a:extLst>
          </p:cNvPr>
          <p:cNvSpPr/>
          <p:nvPr/>
        </p:nvSpPr>
        <p:spPr>
          <a:xfrm>
            <a:off x="2903505" y="4514058"/>
            <a:ext cx="113288" cy="105197"/>
          </a:xfrm>
          <a:prstGeom prst="rect">
            <a:avLst/>
          </a:prstGeom>
          <a:solidFill>
            <a:srgbClr val="F5E5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1246CD5-4AA7-224A-6F18-FF25F62363F7}"/>
              </a:ext>
            </a:extLst>
          </p:cNvPr>
          <p:cNvSpPr/>
          <p:nvPr/>
        </p:nvSpPr>
        <p:spPr>
          <a:xfrm>
            <a:off x="2211822" y="4034772"/>
            <a:ext cx="4155525" cy="337843"/>
          </a:xfrm>
          <a:prstGeom prst="roundRect">
            <a:avLst/>
          </a:prstGeom>
          <a:solidFill>
            <a:srgbClr val="F9F9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Vision Enc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7A7042-D394-3A4F-4C5A-643D108A7F6A}"/>
              </a:ext>
            </a:extLst>
          </p:cNvPr>
          <p:cNvSpPr/>
          <p:nvPr/>
        </p:nvSpPr>
        <p:spPr>
          <a:xfrm>
            <a:off x="3120641" y="4514057"/>
            <a:ext cx="113288" cy="105197"/>
          </a:xfrm>
          <a:prstGeom prst="rect">
            <a:avLst/>
          </a:prstGeom>
          <a:solidFill>
            <a:srgbClr val="F5E5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12B34C-2DF8-30EF-DC57-F8CC2E125324}"/>
              </a:ext>
            </a:extLst>
          </p:cNvPr>
          <p:cNvSpPr/>
          <p:nvPr/>
        </p:nvSpPr>
        <p:spPr>
          <a:xfrm>
            <a:off x="3349916" y="4514056"/>
            <a:ext cx="113288" cy="105197"/>
          </a:xfrm>
          <a:prstGeom prst="rect">
            <a:avLst/>
          </a:prstGeom>
          <a:solidFill>
            <a:srgbClr val="F5E5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5F3271-D88E-0FF4-E422-D8A108D674F6}"/>
              </a:ext>
            </a:extLst>
          </p:cNvPr>
          <p:cNvSpPr txBox="1"/>
          <p:nvPr/>
        </p:nvSpPr>
        <p:spPr>
          <a:xfrm>
            <a:off x="3549519" y="4404838"/>
            <a:ext cx="139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tokens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4BB3C6-18E1-1BBB-2727-D49C24514DF9}"/>
              </a:ext>
            </a:extLst>
          </p:cNvPr>
          <p:cNvSpPr/>
          <p:nvPr/>
        </p:nvSpPr>
        <p:spPr>
          <a:xfrm>
            <a:off x="3660091" y="3840732"/>
            <a:ext cx="113288" cy="105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7A2329-D53D-4524-FE4D-120514CD3EDD}"/>
              </a:ext>
            </a:extLst>
          </p:cNvPr>
          <p:cNvSpPr/>
          <p:nvPr/>
        </p:nvSpPr>
        <p:spPr>
          <a:xfrm>
            <a:off x="3877227" y="3840731"/>
            <a:ext cx="113288" cy="105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FF253E-7FA8-543B-11E4-C0D3D044D489}"/>
              </a:ext>
            </a:extLst>
          </p:cNvPr>
          <p:cNvSpPr/>
          <p:nvPr/>
        </p:nvSpPr>
        <p:spPr>
          <a:xfrm>
            <a:off x="4088969" y="3840730"/>
            <a:ext cx="113288" cy="105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E3E7CC-DA10-6721-8340-AAF3C6FD4EAA}"/>
              </a:ext>
            </a:extLst>
          </p:cNvPr>
          <p:cNvSpPr/>
          <p:nvPr/>
        </p:nvSpPr>
        <p:spPr>
          <a:xfrm>
            <a:off x="4309477" y="3840729"/>
            <a:ext cx="113288" cy="105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870A69-75C3-5A90-5252-6CD264499A09}"/>
              </a:ext>
            </a:extLst>
          </p:cNvPr>
          <p:cNvSpPr/>
          <p:nvPr/>
        </p:nvSpPr>
        <p:spPr>
          <a:xfrm>
            <a:off x="4526613" y="3840728"/>
            <a:ext cx="113288" cy="105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AF7AF8-CEF3-37FD-1DAD-699BA297CBB9}"/>
              </a:ext>
            </a:extLst>
          </p:cNvPr>
          <p:cNvSpPr/>
          <p:nvPr/>
        </p:nvSpPr>
        <p:spPr>
          <a:xfrm>
            <a:off x="4755888" y="3840727"/>
            <a:ext cx="113288" cy="105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812B8E-05E0-6E82-BF3D-BED0BA8FDE6E}"/>
              </a:ext>
            </a:extLst>
          </p:cNvPr>
          <p:cNvSpPr/>
          <p:nvPr/>
        </p:nvSpPr>
        <p:spPr>
          <a:xfrm>
            <a:off x="4991265" y="3840732"/>
            <a:ext cx="113288" cy="105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8BDD64-7A20-DA43-B92E-697FA66D7F43}"/>
              </a:ext>
            </a:extLst>
          </p:cNvPr>
          <p:cNvSpPr/>
          <p:nvPr/>
        </p:nvSpPr>
        <p:spPr>
          <a:xfrm>
            <a:off x="5208401" y="3840731"/>
            <a:ext cx="113288" cy="105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7EEC6514-1751-0FF9-BD97-5696CF28F225}"/>
              </a:ext>
            </a:extLst>
          </p:cNvPr>
          <p:cNvSpPr/>
          <p:nvPr/>
        </p:nvSpPr>
        <p:spPr>
          <a:xfrm rot="16200000">
            <a:off x="4368297" y="2851131"/>
            <a:ext cx="205768" cy="1595724"/>
          </a:xfrm>
          <a:prstGeom prst="rightBrac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BA2D5-B141-019E-FE54-DD5B12757E9E}"/>
              </a:ext>
            </a:extLst>
          </p:cNvPr>
          <p:cNvSpPr txBox="1"/>
          <p:nvPr/>
        </p:nvSpPr>
        <p:spPr>
          <a:xfrm>
            <a:off x="3809769" y="5350791"/>
            <a:ext cx="172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Reasoning VLMs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1A950F-12F2-C6E7-A3A7-27F2338933AC}"/>
              </a:ext>
            </a:extLst>
          </p:cNvPr>
          <p:cNvSpPr/>
          <p:nvPr/>
        </p:nvSpPr>
        <p:spPr>
          <a:xfrm>
            <a:off x="5478691" y="4514058"/>
            <a:ext cx="113288" cy="1051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F37F539-0514-A696-3405-1A4295A271AE}"/>
              </a:ext>
            </a:extLst>
          </p:cNvPr>
          <p:cNvSpPr/>
          <p:nvPr/>
        </p:nvSpPr>
        <p:spPr>
          <a:xfrm>
            <a:off x="5695827" y="4514057"/>
            <a:ext cx="113288" cy="1051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19FB7B-FFDC-30B8-698E-6FD0CFC90369}"/>
              </a:ext>
            </a:extLst>
          </p:cNvPr>
          <p:cNvSpPr/>
          <p:nvPr/>
        </p:nvSpPr>
        <p:spPr>
          <a:xfrm>
            <a:off x="5907569" y="4514056"/>
            <a:ext cx="113288" cy="1051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3A00F-E5C2-B2D6-3A80-DB867E4CC616}"/>
              </a:ext>
            </a:extLst>
          </p:cNvPr>
          <p:cNvSpPr/>
          <p:nvPr/>
        </p:nvSpPr>
        <p:spPr>
          <a:xfrm>
            <a:off x="5371809" y="4810916"/>
            <a:ext cx="995538" cy="33784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Vision Enc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014306-2A97-3A4A-F172-1B7E95E94D37}"/>
              </a:ext>
            </a:extLst>
          </p:cNvPr>
          <p:cNvSpPr/>
          <p:nvPr/>
        </p:nvSpPr>
        <p:spPr>
          <a:xfrm>
            <a:off x="6130575" y="4515963"/>
            <a:ext cx="113288" cy="1051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563C01A-1816-0CAF-99AA-C7BB20031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92595"/>
            <a:ext cx="9601196" cy="3983273"/>
          </a:xfrm>
        </p:spPr>
        <p:txBody>
          <a:bodyPr/>
          <a:lstStyle/>
          <a:p>
            <a:r>
              <a:rPr lang="en-US" dirty="0"/>
              <a:t>Expanding the Pixel Context</a:t>
            </a:r>
          </a:p>
          <a:p>
            <a:r>
              <a:rPr lang="en-US" dirty="0"/>
              <a:t>Feeding Transformed Pixel Information</a:t>
            </a:r>
          </a:p>
          <a:p>
            <a:endParaRPr lang="en-US" dirty="0"/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1233C7C0-D26B-A1EF-2F04-9C3095587BED}"/>
              </a:ext>
            </a:extLst>
          </p:cNvPr>
          <p:cNvCxnSpPr>
            <a:cxnSpLocks/>
            <a:stCxn id="9" idx="2"/>
            <a:endCxn id="34" idx="2"/>
          </p:cNvCxnSpPr>
          <p:nvPr/>
        </p:nvCxnSpPr>
        <p:spPr>
          <a:xfrm rot="5400000" flipH="1" flipV="1">
            <a:off x="3997531" y="4003820"/>
            <a:ext cx="727108" cy="3016986"/>
          </a:xfrm>
          <a:prstGeom prst="bentConnector3">
            <a:avLst>
              <a:gd name="adj1" fmla="val -31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EE371DF-FA26-FB6E-6073-E5B7D5083CDF}"/>
                  </a:ext>
                </a:extLst>
              </p:cNvPr>
              <p:cNvSpPr txBox="1"/>
              <p:nvPr/>
            </p:nvSpPr>
            <p:spPr>
              <a:xfrm>
                <a:off x="7196711" y="4237057"/>
                <a:ext cx="17171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EE371DF-FA26-FB6E-6073-E5B7D5083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711" y="4237057"/>
                <a:ext cx="1717137" cy="276999"/>
              </a:xfrm>
              <a:prstGeom prst="rect">
                <a:avLst/>
              </a:prstGeom>
              <a:blipFill>
                <a:blip r:embed="rId3"/>
                <a:stretch>
                  <a:fillRect l="-4412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0DD865E8-BA3F-C553-360C-C78D71D5C5EF}"/>
              </a:ext>
            </a:extLst>
          </p:cNvPr>
          <p:cNvSpPr/>
          <p:nvPr/>
        </p:nvSpPr>
        <p:spPr>
          <a:xfrm>
            <a:off x="7514219" y="4322535"/>
            <a:ext cx="113288" cy="105197"/>
          </a:xfrm>
          <a:prstGeom prst="rect">
            <a:avLst/>
          </a:prstGeom>
          <a:solidFill>
            <a:srgbClr val="F5E5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1DD40E7-1041-04A5-5B0C-E9C19140D2C2}"/>
              </a:ext>
            </a:extLst>
          </p:cNvPr>
          <p:cNvSpPr/>
          <p:nvPr/>
        </p:nvSpPr>
        <p:spPr>
          <a:xfrm>
            <a:off x="7731355" y="4322534"/>
            <a:ext cx="113288" cy="105197"/>
          </a:xfrm>
          <a:prstGeom prst="rect">
            <a:avLst/>
          </a:prstGeom>
          <a:solidFill>
            <a:srgbClr val="F5E5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92637E-3947-4745-F501-009B204555BF}"/>
              </a:ext>
            </a:extLst>
          </p:cNvPr>
          <p:cNvSpPr/>
          <p:nvPr/>
        </p:nvSpPr>
        <p:spPr>
          <a:xfrm>
            <a:off x="7943097" y="4322533"/>
            <a:ext cx="113288" cy="105197"/>
          </a:xfrm>
          <a:prstGeom prst="rect">
            <a:avLst/>
          </a:prstGeom>
          <a:solidFill>
            <a:srgbClr val="F5E5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1420D6F-3DF3-454E-BCE5-E2B694522822}"/>
              </a:ext>
            </a:extLst>
          </p:cNvPr>
          <p:cNvSpPr/>
          <p:nvPr/>
        </p:nvSpPr>
        <p:spPr>
          <a:xfrm>
            <a:off x="8163605" y="4322532"/>
            <a:ext cx="113288" cy="105197"/>
          </a:xfrm>
          <a:prstGeom prst="rect">
            <a:avLst/>
          </a:prstGeom>
          <a:solidFill>
            <a:srgbClr val="F5E5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5452499-F950-0B9C-F094-409420044182}"/>
              </a:ext>
            </a:extLst>
          </p:cNvPr>
          <p:cNvSpPr/>
          <p:nvPr/>
        </p:nvSpPr>
        <p:spPr>
          <a:xfrm>
            <a:off x="8380741" y="4322531"/>
            <a:ext cx="113288" cy="105197"/>
          </a:xfrm>
          <a:prstGeom prst="rect">
            <a:avLst/>
          </a:prstGeom>
          <a:solidFill>
            <a:srgbClr val="F5E5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EE9ED2-EBB1-60DC-D506-780C0AAD5551}"/>
              </a:ext>
            </a:extLst>
          </p:cNvPr>
          <p:cNvSpPr/>
          <p:nvPr/>
        </p:nvSpPr>
        <p:spPr>
          <a:xfrm>
            <a:off x="8610016" y="4322530"/>
            <a:ext cx="113288" cy="105197"/>
          </a:xfrm>
          <a:prstGeom prst="rect">
            <a:avLst/>
          </a:prstGeom>
          <a:solidFill>
            <a:srgbClr val="F5E5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35F8E71E-8044-FD7F-D39E-F4A628662286}"/>
              </a:ext>
            </a:extLst>
          </p:cNvPr>
          <p:cNvSpPr/>
          <p:nvPr/>
        </p:nvSpPr>
        <p:spPr>
          <a:xfrm>
            <a:off x="9079226" y="4300730"/>
            <a:ext cx="300423" cy="13995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0735192-B987-5198-2F2E-E2B62438629E}"/>
              </a:ext>
            </a:extLst>
          </p:cNvPr>
          <p:cNvSpPr/>
          <p:nvPr/>
        </p:nvSpPr>
        <p:spPr>
          <a:xfrm>
            <a:off x="9667082" y="4318111"/>
            <a:ext cx="113288" cy="1051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7D3BCA-D61C-AED7-3BF9-12A8B3BB0492}"/>
              </a:ext>
            </a:extLst>
          </p:cNvPr>
          <p:cNvSpPr/>
          <p:nvPr/>
        </p:nvSpPr>
        <p:spPr>
          <a:xfrm>
            <a:off x="9884218" y="4318110"/>
            <a:ext cx="113288" cy="1051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6521BD-45E7-5AD1-78CD-406392EBD641}"/>
              </a:ext>
            </a:extLst>
          </p:cNvPr>
          <p:cNvSpPr/>
          <p:nvPr/>
        </p:nvSpPr>
        <p:spPr>
          <a:xfrm>
            <a:off x="10095960" y="4318109"/>
            <a:ext cx="113288" cy="1051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5E1E90A-4982-AEE1-D010-5783F36A7C34}"/>
              </a:ext>
            </a:extLst>
          </p:cNvPr>
          <p:cNvSpPr/>
          <p:nvPr/>
        </p:nvSpPr>
        <p:spPr>
          <a:xfrm>
            <a:off x="10318966" y="4320016"/>
            <a:ext cx="113288" cy="1051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75388-56C4-8C96-38EA-BC8B46EB6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Functions &amp; Operations</a:t>
            </a:r>
          </a:p>
        </p:txBody>
      </p:sp>
      <p:pic>
        <p:nvPicPr>
          <p:cNvPr id="1028" name="Picture 4" descr="o3-visual-reasoning-notebook">
            <a:extLst>
              <a:ext uri="{FF2B5EF4-FFF2-40B4-BE49-F238E27FC236}">
                <a16:creationId xmlns:a16="http://schemas.microsoft.com/office/drawing/2014/main" id="{67CCC4E9-12B1-967E-3EC7-4BE45DF1A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2" y="1995468"/>
            <a:ext cx="1269378" cy="170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3-visual-reasoning-notebook2">
            <a:extLst>
              <a:ext uri="{FF2B5EF4-FFF2-40B4-BE49-F238E27FC236}">
                <a16:creationId xmlns:a16="http://schemas.microsoft.com/office/drawing/2014/main" id="{933CF419-5B51-14E3-150E-8BD1727E9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872" y="2318065"/>
            <a:ext cx="2425390" cy="105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C25D7259-0D03-A6DC-D0D2-660608D5614F}"/>
              </a:ext>
            </a:extLst>
          </p:cNvPr>
          <p:cNvSpPr/>
          <p:nvPr/>
        </p:nvSpPr>
        <p:spPr>
          <a:xfrm>
            <a:off x="2740413" y="2765447"/>
            <a:ext cx="959005" cy="163588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D82866-AFE2-17C2-A479-E81457BFFEF9}"/>
              </a:ext>
            </a:extLst>
          </p:cNvPr>
          <p:cNvSpPr txBox="1"/>
          <p:nvPr/>
        </p:nvSpPr>
        <p:spPr>
          <a:xfrm>
            <a:off x="2761341" y="2340312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zoom-in</a:t>
            </a:r>
          </a:p>
        </p:txBody>
      </p:sp>
      <p:pic>
        <p:nvPicPr>
          <p:cNvPr id="1034" name="Picture 10" descr="o3-visual-reasoning-missing1">
            <a:extLst>
              <a:ext uri="{FF2B5EF4-FFF2-40B4-BE49-F238E27FC236}">
                <a16:creationId xmlns:a16="http://schemas.microsoft.com/office/drawing/2014/main" id="{BC190AF0-529E-32BB-4687-4BE9C0579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189" y="1995468"/>
            <a:ext cx="1435720" cy="188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9CFC2C2-571C-5B63-489C-FE4DDF20439C}"/>
              </a:ext>
            </a:extLst>
          </p:cNvPr>
          <p:cNvSpPr/>
          <p:nvPr/>
        </p:nvSpPr>
        <p:spPr>
          <a:xfrm>
            <a:off x="8256550" y="2765447"/>
            <a:ext cx="959005" cy="163588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AC916-3AC4-3D8A-85BD-E4D3E3ABC6BF}"/>
              </a:ext>
            </a:extLst>
          </p:cNvPr>
          <p:cNvSpPr txBox="1"/>
          <p:nvPr/>
        </p:nvSpPr>
        <p:spPr>
          <a:xfrm>
            <a:off x="8277478" y="234031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rotate</a:t>
            </a:r>
          </a:p>
        </p:txBody>
      </p:sp>
      <p:pic>
        <p:nvPicPr>
          <p:cNvPr id="1036" name="Picture 12" descr="o3-visual-reasoning-missing2">
            <a:extLst>
              <a:ext uri="{FF2B5EF4-FFF2-40B4-BE49-F238E27FC236}">
                <a16:creationId xmlns:a16="http://schemas.microsoft.com/office/drawing/2014/main" id="{51B5B49D-3CA3-8214-AD89-AB4B9637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984" y="2250263"/>
            <a:ext cx="1560416" cy="119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lamp on a table&#10;&#10;AI-generated content may be incorrect.">
            <a:extLst>
              <a:ext uri="{FF2B5EF4-FFF2-40B4-BE49-F238E27FC236}">
                <a16:creationId xmlns:a16="http://schemas.microsoft.com/office/drawing/2014/main" id="{64CA05CA-BB57-1651-D45D-73F178D14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7233" y="4430021"/>
            <a:ext cx="2658150" cy="1493921"/>
          </a:xfrm>
          <a:prstGeom prst="rect">
            <a:avLst/>
          </a:prstGeom>
        </p:spPr>
      </p:pic>
      <p:pic>
        <p:nvPicPr>
          <p:cNvPr id="13" name="Picture 12" descr="A hand holding a lamp&#10;&#10;AI-generated content may be incorrect.">
            <a:extLst>
              <a:ext uri="{FF2B5EF4-FFF2-40B4-BE49-F238E27FC236}">
                <a16:creationId xmlns:a16="http://schemas.microsoft.com/office/drawing/2014/main" id="{C0CF73D4-60C4-EBD9-5F8A-58DB930ED5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5174" y="4729054"/>
            <a:ext cx="1315691" cy="737668"/>
          </a:xfrm>
          <a:prstGeom prst="rect">
            <a:avLst/>
          </a:prstGeom>
        </p:spPr>
      </p:pic>
      <p:pic>
        <p:nvPicPr>
          <p:cNvPr id="15" name="Picture 14" descr="A hand holding a small object&#10;&#10;AI-generated content may be incorrect.">
            <a:extLst>
              <a:ext uri="{FF2B5EF4-FFF2-40B4-BE49-F238E27FC236}">
                <a16:creationId xmlns:a16="http://schemas.microsoft.com/office/drawing/2014/main" id="{5C418FB6-2D08-1C7B-FFDA-E42C66E50B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9256" y="4737011"/>
            <a:ext cx="1315691" cy="729711"/>
          </a:xfrm>
          <a:prstGeom prst="rect">
            <a:avLst/>
          </a:prstGeom>
        </p:spPr>
      </p:pic>
      <p:pic>
        <p:nvPicPr>
          <p:cNvPr id="17" name="Picture 16" descr="A hand holding a light&#10;&#10;AI-generated content may be incorrect.">
            <a:extLst>
              <a:ext uri="{FF2B5EF4-FFF2-40B4-BE49-F238E27FC236}">
                <a16:creationId xmlns:a16="http://schemas.microsoft.com/office/drawing/2014/main" id="{2FEFC964-DB2E-EE70-E1F1-2ABF2DC76D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3647" y="4737011"/>
            <a:ext cx="1351944" cy="729710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1E0C7803-BD6B-087D-2D09-7A3E93DFFD96}"/>
              </a:ext>
            </a:extLst>
          </p:cNvPr>
          <p:cNvSpPr/>
          <p:nvPr/>
        </p:nvSpPr>
        <p:spPr>
          <a:xfrm>
            <a:off x="5415776" y="4934300"/>
            <a:ext cx="959005" cy="163588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CBBBD7-DC35-2ACC-6F9A-0CBDC286F824}"/>
              </a:ext>
            </a:extLst>
          </p:cNvPr>
          <p:cNvSpPr txBox="1"/>
          <p:nvPr/>
        </p:nvSpPr>
        <p:spPr>
          <a:xfrm>
            <a:off x="5314517" y="454040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frame-select</a:t>
            </a:r>
          </a:p>
        </p:txBody>
      </p:sp>
    </p:spTree>
    <p:extLst>
      <p:ext uri="{BB962C8B-B14F-4D97-AF65-F5344CB8AC3E}">
        <p14:creationId xmlns:p14="http://schemas.microsoft.com/office/powerpoint/2010/main" val="2113696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19E2F-3356-7C57-8615-2B21A1AF6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Data Curation Pipeline</a:t>
            </a:r>
          </a:p>
        </p:txBody>
      </p:sp>
      <p:pic>
        <p:nvPicPr>
          <p:cNvPr id="6" name="Picture 4" descr="o3-visual-reasoning-notebook">
            <a:extLst>
              <a:ext uri="{FF2B5EF4-FFF2-40B4-BE49-F238E27FC236}">
                <a16:creationId xmlns:a16="http://schemas.microsoft.com/office/drawing/2014/main" id="{5BE6C05F-8A22-0C63-95CD-1DBC2CA13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68" y="2916831"/>
            <a:ext cx="1603915" cy="215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o3-visual-reasoning-notebook2">
            <a:extLst>
              <a:ext uri="{FF2B5EF4-FFF2-40B4-BE49-F238E27FC236}">
                <a16:creationId xmlns:a16="http://schemas.microsoft.com/office/drawing/2014/main" id="{3EF2B5C0-0967-0508-3E18-8E370D83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046" y="3429000"/>
            <a:ext cx="2425390" cy="105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F271C2-C80B-8DEB-4136-ED21BC6F2AB4}"/>
              </a:ext>
            </a:extLst>
          </p:cNvPr>
          <p:cNvSpPr txBox="1"/>
          <p:nvPr/>
        </p:nvSpPr>
        <p:spPr>
          <a:xfrm>
            <a:off x="4544886" y="4487352"/>
            <a:ext cx="203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Bounding Box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EE5EDB3-8DE2-D6F3-DC5C-6DB9BE0998C5}"/>
              </a:ext>
            </a:extLst>
          </p:cNvPr>
          <p:cNvSpPr/>
          <p:nvPr/>
        </p:nvSpPr>
        <p:spPr>
          <a:xfrm>
            <a:off x="8077199" y="3334886"/>
            <a:ext cx="1996068" cy="557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Q: What’s written on the notebook?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A5FBBE4-3AC7-03DD-BA27-CA82132CA597}"/>
              </a:ext>
            </a:extLst>
          </p:cNvPr>
          <p:cNvSpPr/>
          <p:nvPr/>
        </p:nvSpPr>
        <p:spPr>
          <a:xfrm>
            <a:off x="8077199" y="4114457"/>
            <a:ext cx="1996068" cy="557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A: 4th February – finish roadmap.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553199E-0680-EDD6-5250-DB16D578B1A9}"/>
              </a:ext>
            </a:extLst>
          </p:cNvPr>
          <p:cNvSpPr/>
          <p:nvPr/>
        </p:nvSpPr>
        <p:spPr>
          <a:xfrm>
            <a:off x="3216662" y="3876382"/>
            <a:ext cx="959005" cy="163588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DF87003-F177-304A-60AF-0DB3E3D036A7}"/>
              </a:ext>
            </a:extLst>
          </p:cNvPr>
          <p:cNvSpPr/>
          <p:nvPr/>
        </p:nvSpPr>
        <p:spPr>
          <a:xfrm>
            <a:off x="6945815" y="3876382"/>
            <a:ext cx="959005" cy="163588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6AD94C-22D5-0B55-56E5-8C0ACB5EF1DA}"/>
              </a:ext>
            </a:extLst>
          </p:cNvPr>
          <p:cNvSpPr txBox="1"/>
          <p:nvPr/>
        </p:nvSpPr>
        <p:spPr>
          <a:xfrm>
            <a:off x="1829263" y="5069336"/>
            <a:ext cx="82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1D952A-5DB9-E9E7-8734-82D6DBE0A2E4}"/>
              </a:ext>
            </a:extLst>
          </p:cNvPr>
          <p:cNvSpPr txBox="1"/>
          <p:nvPr/>
        </p:nvSpPr>
        <p:spPr>
          <a:xfrm>
            <a:off x="6945815" y="3534937"/>
            <a:ext cx="92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GPT-4o</a:t>
            </a:r>
          </a:p>
        </p:txBody>
      </p:sp>
    </p:spTree>
    <p:extLst>
      <p:ext uri="{BB962C8B-B14F-4D97-AF65-F5344CB8AC3E}">
        <p14:creationId xmlns:p14="http://schemas.microsoft.com/office/powerpoint/2010/main" val="7360595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6394C-D8EB-5C87-804F-36CF2B01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GRPO with Pixel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622DA-04B7-38EB-0E64-4DAC32173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Directly Training with GRPO will fail:</a:t>
            </a:r>
          </a:p>
          <a:p>
            <a:pPr lvl="1"/>
            <a:r>
              <a:rPr lang="en-US" dirty="0"/>
              <a:t>The model is not willing to explore pixel operations.</a:t>
            </a:r>
          </a:p>
          <a:p>
            <a:pPr lvl="1"/>
            <a:r>
              <a:rPr lang="en-US" dirty="0"/>
              <a:t>The success rate is low and the model fails to get enough reward.</a:t>
            </a:r>
          </a:p>
          <a:p>
            <a:pPr lvl="1"/>
            <a:endParaRPr lang="en-US" dirty="0"/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Warm-start with synthetic SFT data.</a:t>
            </a:r>
          </a:p>
          <a:p>
            <a:pPr lvl="1"/>
            <a:r>
              <a:rPr lang="en-US" dirty="0"/>
              <a:t>RL with curiosity-driven reward -&gt; Incentivize the pixel operation with rewards.</a:t>
            </a:r>
          </a:p>
        </p:txBody>
      </p:sp>
    </p:spTree>
    <p:extLst>
      <p:ext uri="{BB962C8B-B14F-4D97-AF65-F5344CB8AC3E}">
        <p14:creationId xmlns:p14="http://schemas.microsoft.com/office/powerpoint/2010/main" val="3354013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D6D1-25E4-A42C-16CA-3F26F8C76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Balancing Exploration and Exploitation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47F83D-77F3-E7DE-F067-167D9EBD2F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Encourage attempts: </a:t>
                </a:r>
                <a:r>
                  <a:rPr lang="en-US" dirty="0" err="1"/>
                  <a:t>RaPR</a:t>
                </a:r>
                <a:r>
                  <a:rPr lang="en-US" dirty="0"/>
                  <a:t> (operation ratio within rollouts) &gt; H</a:t>
                </a:r>
              </a:p>
              <a:p>
                <a:r>
                  <a:rPr lang="en-US" dirty="0"/>
                  <a:t>Avoid over-attempts: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the number of operations should be lower than specific threshold 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47F83D-77F3-E7DE-F067-167D9EBD2F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0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5629B60E-34FD-81ED-C8AB-7872199DF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150" y="3908502"/>
            <a:ext cx="7378081" cy="118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83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7DF02-ABE9-0FF4-D297-CBF1239D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 1: Multimodal Supervised Fine-Tuning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D7FEBF-9113-414A-4B76-00F2468664AB}"/>
              </a:ext>
            </a:extLst>
          </p:cNvPr>
          <p:cNvSpPr txBox="1"/>
          <p:nvPr/>
        </p:nvSpPr>
        <p:spPr>
          <a:xfrm>
            <a:off x="1295402" y="3817025"/>
            <a:ext cx="9856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VisualWebInstruct</a:t>
            </a:r>
            <a:r>
              <a:rPr lang="en-US" sz="2400" dirty="0"/>
              <a:t>: Scaling up Multimodal Instruction Data through Web Search</a:t>
            </a:r>
          </a:p>
        </p:txBody>
      </p:sp>
    </p:spTree>
    <p:extLst>
      <p:ext uri="{BB962C8B-B14F-4D97-AF65-F5344CB8AC3E}">
        <p14:creationId xmlns:p14="http://schemas.microsoft.com/office/powerpoint/2010/main" val="33952224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A6F4-EE0F-9DB8-1F9B-D3B1A282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Relaxation: Reward Shaping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C9C35-AEAF-BC7E-B565-6F06CC10F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Within the groups having lower than H-percent pixel operations, we reward the individual rollouts with operations.</a:t>
            </a:r>
          </a:p>
          <a:p>
            <a:r>
              <a:rPr lang="en-US" dirty="0"/>
              <a:t>We punish the rollout that over-uses pixel operations to hack rewards.</a:t>
            </a:r>
          </a:p>
        </p:txBody>
      </p:sp>
      <p:pic>
        <p:nvPicPr>
          <p:cNvPr id="5" name="Picture 4" descr="A mathematical equation with black text&#10;&#10;AI-generated content may be incorrect.">
            <a:extLst>
              <a:ext uri="{FF2B5EF4-FFF2-40B4-BE49-F238E27FC236}">
                <a16:creationId xmlns:a16="http://schemas.microsoft.com/office/drawing/2014/main" id="{822897EC-0FB5-DEBD-9E8C-F141C8EF5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172" y="3758581"/>
            <a:ext cx="6667655" cy="127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63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9121B-D7B8-F41E-8C79-2C84EED75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Effects of Curiosity-Driven RL</a:t>
            </a:r>
          </a:p>
        </p:txBody>
      </p:sp>
      <p:pic>
        <p:nvPicPr>
          <p:cNvPr id="5" name="Content Placeholder 4" descr="A graph of different types of graphs&#10;&#10;AI-generated content may be incorrect.">
            <a:extLst>
              <a:ext uri="{FF2B5EF4-FFF2-40B4-BE49-F238E27FC236}">
                <a16:creationId xmlns:a16="http://schemas.microsoft.com/office/drawing/2014/main" id="{92D4241E-DD90-D7D5-C553-E9F12C3FF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074332"/>
            <a:ext cx="9601200" cy="3618973"/>
          </a:xfrm>
        </p:spPr>
      </p:pic>
    </p:spTree>
    <p:extLst>
      <p:ext uri="{BB962C8B-B14F-4D97-AF65-F5344CB8AC3E}">
        <p14:creationId xmlns:p14="http://schemas.microsoft.com/office/powerpoint/2010/main" val="946804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1481C-A659-D5B7-0EED-555C0CFD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Results</a:t>
            </a:r>
          </a:p>
        </p:txBody>
      </p:sp>
      <p:pic>
        <p:nvPicPr>
          <p:cNvPr id="5" name="Content Placeholder 4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33E4D042-E575-5F20-071D-282DF31E7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239"/>
          <a:stretch>
            <a:fillRect/>
          </a:stretch>
        </p:blipFill>
        <p:spPr>
          <a:xfrm>
            <a:off x="2920955" y="1862253"/>
            <a:ext cx="6350089" cy="4572327"/>
          </a:xfrm>
        </p:spPr>
      </p:pic>
    </p:spTree>
    <p:extLst>
      <p:ext uri="{BB962C8B-B14F-4D97-AF65-F5344CB8AC3E}">
        <p14:creationId xmlns:p14="http://schemas.microsoft.com/office/powerpoint/2010/main" val="449527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11921-0FE0-896D-0568-1EE1E92D9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C265D-6786-B298-10C8-6DC2585A7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 1:</a:t>
            </a:r>
          </a:p>
          <a:p>
            <a:pPr lvl="1"/>
            <a:r>
              <a:rPr lang="en-US" dirty="0"/>
              <a:t>We can utilize Google Search to scale up multimodal reasoning dataset from the Internet. These dataset can complement existing ones well.</a:t>
            </a:r>
          </a:p>
          <a:p>
            <a:r>
              <a:rPr lang="en-US" dirty="0"/>
              <a:t>Section 2:</a:t>
            </a:r>
          </a:p>
          <a:p>
            <a:pPr lvl="1"/>
            <a:r>
              <a:rPr lang="en-US" dirty="0"/>
              <a:t>We can force VLM to re-think and balance the rollout distribution to empower VLMs to perform more deliberate long thinking.</a:t>
            </a:r>
          </a:p>
          <a:p>
            <a:r>
              <a:rPr lang="en-US" dirty="0"/>
              <a:t>Section 3:</a:t>
            </a:r>
          </a:p>
          <a:p>
            <a:pPr lvl="1"/>
            <a:r>
              <a:rPr lang="en-US" dirty="0"/>
              <a:t>We can incentivize the VLMs to utilize pre-defined visual operations in the reasoning process to enhance perception. This is effective with curiosity rewards.</a:t>
            </a:r>
          </a:p>
        </p:txBody>
      </p:sp>
    </p:spTree>
    <p:extLst>
      <p:ext uri="{BB962C8B-B14F-4D97-AF65-F5344CB8AC3E}">
        <p14:creationId xmlns:p14="http://schemas.microsoft.com/office/powerpoint/2010/main" val="3979480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0BDFF-0928-7EF1-AE97-A12D7E416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Q&amp;A</a:t>
            </a:r>
          </a:p>
        </p:txBody>
      </p:sp>
      <p:pic>
        <p:nvPicPr>
          <p:cNvPr id="1026" name="Picture 2" descr="How to improve the Q&amp;A Session at Your Next Event">
            <a:extLst>
              <a:ext uri="{FF2B5EF4-FFF2-40B4-BE49-F238E27FC236}">
                <a16:creationId xmlns:a16="http://schemas.microsoft.com/office/drawing/2014/main" id="{D285F47D-7E85-435D-7C07-1BB8DCB9F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217" y="2116667"/>
            <a:ext cx="34925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247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8FDD-D5C0-4E57-F7B7-6D8EF1C7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Existing Training Dataset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F58E65-7566-BC3D-01F3-129796F06ED8}"/>
              </a:ext>
            </a:extLst>
          </p:cNvPr>
          <p:cNvSpPr txBox="1"/>
          <p:nvPr/>
        </p:nvSpPr>
        <p:spPr>
          <a:xfrm>
            <a:off x="1497421" y="4675538"/>
            <a:ext cx="59737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Issues of the existing datasets:</a:t>
            </a:r>
          </a:p>
          <a:p>
            <a:pPr marL="342900" indent="-342900">
              <a:buAutoNum type="arabicPeriod"/>
            </a:pPr>
            <a:r>
              <a:rPr lang="en-US" dirty="0"/>
              <a:t>The existing datasets are mostly focused on narrow domains.</a:t>
            </a:r>
          </a:p>
          <a:p>
            <a:pPr marL="342900" indent="-342900">
              <a:buAutoNum type="arabicPeriod"/>
            </a:pPr>
            <a:r>
              <a:rPr lang="en-US" dirty="0"/>
              <a:t>Many of these datasets are synthesized by rules.</a:t>
            </a:r>
          </a:p>
          <a:p>
            <a:pPr marL="342900" indent="-342900">
              <a:buAutoNum type="arabicPeriod"/>
            </a:pPr>
            <a:r>
              <a:rPr lang="en-US" dirty="0"/>
              <a:t>The difficulty level is mostly in primary school level.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8895DE-5C32-FF3B-76DF-8044F624A806}"/>
              </a:ext>
            </a:extLst>
          </p:cNvPr>
          <p:cNvGrpSpPr/>
          <p:nvPr/>
        </p:nvGrpSpPr>
        <p:grpSpPr>
          <a:xfrm>
            <a:off x="1497421" y="2130463"/>
            <a:ext cx="8983109" cy="2200682"/>
            <a:chOff x="1735454" y="1954913"/>
            <a:chExt cx="8983109" cy="220068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0F4F207-BCE6-5A79-1664-3FE809EA06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9" t="2648"/>
            <a:stretch/>
          </p:blipFill>
          <p:spPr>
            <a:xfrm>
              <a:off x="1735454" y="1954913"/>
              <a:ext cx="8983109" cy="2136888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0350FF-5517-B29E-AD14-0A0EED17FF43}"/>
                </a:ext>
              </a:extLst>
            </p:cNvPr>
            <p:cNvCxnSpPr>
              <a:cxnSpLocks/>
            </p:cNvCxnSpPr>
            <p:nvPr/>
          </p:nvCxnSpPr>
          <p:spPr>
            <a:xfrm>
              <a:off x="1839180" y="4155595"/>
              <a:ext cx="8686800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0262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417EE-5347-6CDA-7E54-01544085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Annotating Reasoning Data is Expensive!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D5C2E-67D2-7FC6-7FBE-1BE7A3178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21"/>
          <a:stretch/>
        </p:blipFill>
        <p:spPr>
          <a:xfrm>
            <a:off x="2261191" y="2009454"/>
            <a:ext cx="2587256" cy="3538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A64F17-E2B2-47F0-D9BC-07E78BFFB590}"/>
              </a:ext>
            </a:extLst>
          </p:cNvPr>
          <p:cNvSpPr txBox="1"/>
          <p:nvPr/>
        </p:nvSpPr>
        <p:spPr>
          <a:xfrm>
            <a:off x="2890112" y="550653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Affordable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996E6-712F-5732-A1E7-5AFA7930261D}"/>
              </a:ext>
            </a:extLst>
          </p:cNvPr>
          <p:cNvSpPr txBox="1"/>
          <p:nvPr/>
        </p:nvSpPr>
        <p:spPr>
          <a:xfrm>
            <a:off x="1401727" y="3729761"/>
            <a:ext cx="66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VQA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9991C1-ADB0-352C-5F28-B29567F0A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1"/>
          <a:stretch/>
        </p:blipFill>
        <p:spPr>
          <a:xfrm>
            <a:off x="7478232" y="2039723"/>
            <a:ext cx="2469101" cy="3419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A0CE70-AB7F-CDBF-1BB6-BD23D13464B5}"/>
              </a:ext>
            </a:extLst>
          </p:cNvPr>
          <p:cNvSpPr txBox="1"/>
          <p:nvPr/>
        </p:nvSpPr>
        <p:spPr>
          <a:xfrm>
            <a:off x="6160371" y="3784299"/>
            <a:ext cx="131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STEM VQA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533AFD-E05D-37D0-45E8-695A6625505F}"/>
              </a:ext>
            </a:extLst>
          </p:cNvPr>
          <p:cNvSpPr txBox="1"/>
          <p:nvPr/>
        </p:nvSpPr>
        <p:spPr>
          <a:xfrm>
            <a:off x="8210510" y="5506535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Unaffordable</a:t>
            </a:r>
          </a:p>
        </p:txBody>
      </p:sp>
    </p:spTree>
    <p:extLst>
      <p:ext uri="{BB962C8B-B14F-4D97-AF65-F5344CB8AC3E}">
        <p14:creationId xmlns:p14="http://schemas.microsoft.com/office/powerpoint/2010/main" val="2461530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076C-FFEE-9B0E-55AE-29884FBFF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Finding Free Reasoning Data on the Web!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FF9DF-7E1A-8588-997E-D7E2657DF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02" y="2243568"/>
            <a:ext cx="4967030" cy="3311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EAE2B5-9B59-5026-2EE1-9C13F07A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06" y="2286710"/>
            <a:ext cx="3405592" cy="326821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2701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6034-9C94-DEAF-1E1F-D35A42594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Identify These Questions?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974694E-D79F-08F6-0722-7CBF0A98C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135" y="2311105"/>
            <a:ext cx="9361463" cy="287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0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6889-CDE6-3DD8-2287-59D0469C6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Stage 1.1: Collecting Seed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A9BBE-70E3-B4E6-BDE9-F05EA5811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reasonable scale seed images to start with.</a:t>
            </a:r>
          </a:p>
          <a:p>
            <a:endParaRPr lang="en-US" dirty="0"/>
          </a:p>
          <a:p>
            <a:r>
              <a:rPr lang="en-US" dirty="0"/>
              <a:t>Balance different disciplines.</a:t>
            </a:r>
          </a:p>
          <a:p>
            <a:endParaRPr lang="en-US" dirty="0"/>
          </a:p>
          <a:p>
            <a:r>
              <a:rPr lang="en-US" dirty="0"/>
              <a:t>Distribute the work to multiple authors.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Identify good websites to crawl the images.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5E9D7D-16A2-2D6E-E395-E1DABF388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545" y="2721343"/>
            <a:ext cx="3273052" cy="218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065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9ee03e0-b78c-4998-8bf4-79b266b85105}" enabled="1" method="Standard" siteId="{723a5a87-f39a-4a22-9247-3fc240c01396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1107</TotalTime>
  <Words>1034</Words>
  <Application>Microsoft Macintosh PowerPoint</Application>
  <PresentationFormat>Widescreen</PresentationFormat>
  <Paragraphs>182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Aptos</vt:lpstr>
      <vt:lpstr>Arial</vt:lpstr>
      <vt:lpstr>Cambria Math</vt:lpstr>
      <vt:lpstr>Garamond</vt:lpstr>
      <vt:lpstr>Organic</vt:lpstr>
      <vt:lpstr>The Frontier of Multimodal Reasoning</vt:lpstr>
      <vt:lpstr>Multimodal Reasoning Across Fields</vt:lpstr>
      <vt:lpstr>Talk Overview</vt:lpstr>
      <vt:lpstr>Sec 1: Multimodal Supervised Fine-Tuning</vt:lpstr>
      <vt:lpstr>Existing Training Dataset</vt:lpstr>
      <vt:lpstr>Annotating Reasoning Data is Expensive!</vt:lpstr>
      <vt:lpstr>Finding Free Reasoning Data on the Web!</vt:lpstr>
      <vt:lpstr>How to Identify These Questions?</vt:lpstr>
      <vt:lpstr>Stage 1.1: Collecting Seed Images</vt:lpstr>
      <vt:lpstr>Stage 1.2: Utilizing Google Lens Search</vt:lpstr>
      <vt:lpstr>Stage 1.3: Parsing Accessibility Tree</vt:lpstr>
      <vt:lpstr>Stage 1.4: Image-Question-Answer Extraction </vt:lpstr>
      <vt:lpstr>Stage 2.1: Answer Refinement</vt:lpstr>
      <vt:lpstr>Stage 2.2: Answer Alignment</vt:lpstr>
      <vt:lpstr>Processing Details</vt:lpstr>
      <vt:lpstr>Dataset Statistics</vt:lpstr>
      <vt:lpstr>Training Details</vt:lpstr>
      <vt:lpstr>Experimental Results</vt:lpstr>
      <vt:lpstr>Sec 2: Multimodal Reinforcement Learning</vt:lpstr>
      <vt:lpstr>Multimodal Reasoning</vt:lpstr>
      <vt:lpstr>Problem Formulation</vt:lpstr>
      <vt:lpstr>Group Relative Preference Optimization</vt:lpstr>
      <vt:lpstr>Existing Results with Multimodal RL</vt:lpstr>
      <vt:lpstr>Issue 1: Vanishing Advantages</vt:lpstr>
      <vt:lpstr>Our Approach: Selective Sample Replay</vt:lpstr>
      <vt:lpstr>Issue 2: Non-Reflection</vt:lpstr>
      <vt:lpstr>Our Approach: Forced Rethinking</vt:lpstr>
      <vt:lpstr>Entire Framework: VL-Rethinker</vt:lpstr>
      <vt:lpstr>Training Details</vt:lpstr>
      <vt:lpstr>Experimental Results (72B) </vt:lpstr>
      <vt:lpstr>Experimental Results (7B) </vt:lpstr>
      <vt:lpstr>Ablation of SSR</vt:lpstr>
      <vt:lpstr>Sec 3: Multimodal Tool Use</vt:lpstr>
      <vt:lpstr>Status Quo of Multimodal Reasoning</vt:lpstr>
      <vt:lpstr>Expanding Pixel Context</vt:lpstr>
      <vt:lpstr>Visual Functions &amp; Operations</vt:lpstr>
      <vt:lpstr>Training Data Curation Pipeline</vt:lpstr>
      <vt:lpstr>GRPO with Pixel Functions</vt:lpstr>
      <vt:lpstr>Balancing Exploration and Exploitation</vt:lpstr>
      <vt:lpstr>Relaxation: Reward Shaping</vt:lpstr>
      <vt:lpstr>The Effects of Curiosity-Driven RL</vt:lpstr>
      <vt:lpstr>Experimental Results</vt:lpstr>
      <vt:lpstr>Takeaways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Wenhu Chen</dc:creator>
  <cp:lastModifiedBy>Wenhu Chen</cp:lastModifiedBy>
  <cp:revision>457</cp:revision>
  <dcterms:created xsi:type="dcterms:W3CDTF">2025-05-01T04:08:04Z</dcterms:created>
  <dcterms:modified xsi:type="dcterms:W3CDTF">2025-07-18T07:21:05Z</dcterms:modified>
</cp:coreProperties>
</file>